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0" r:id="rId3"/>
    <p:sldId id="281" r:id="rId4"/>
    <p:sldId id="282" r:id="rId5"/>
    <p:sldId id="273" r:id="rId6"/>
    <p:sldId id="274" r:id="rId7"/>
    <p:sldId id="283" r:id="rId8"/>
    <p:sldId id="284" r:id="rId9"/>
    <p:sldId id="285" r:id="rId10"/>
    <p:sldId id="286" r:id="rId11"/>
    <p:sldId id="289" r:id="rId12"/>
    <p:sldId id="294" r:id="rId13"/>
    <p:sldId id="268" r:id="rId14"/>
    <p:sldId id="272" r:id="rId15"/>
    <p:sldId id="270" r:id="rId16"/>
    <p:sldId id="276" r:id="rId17"/>
    <p:sldId id="277" r:id="rId18"/>
    <p:sldId id="278" r:id="rId19"/>
    <p:sldId id="267" r:id="rId20"/>
    <p:sldId id="275" r:id="rId21"/>
    <p:sldId id="295" r:id="rId22"/>
    <p:sldId id="296" r:id="rId23"/>
    <p:sldId id="258" r:id="rId24"/>
    <p:sldId id="260" r:id="rId25"/>
    <p:sldId id="261" r:id="rId26"/>
    <p:sldId id="262" r:id="rId27"/>
    <p:sldId id="263" r:id="rId28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B9D793E-403D-1552-C98A-E4EC41AD2F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D08F2086-41AC-B171-CD18-DAD804EE59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41EE122-ECAC-2F81-3511-C5FE85847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0F1F8-526C-4E10-A437-499019A51331}" type="datetimeFigureOut">
              <a:rPr lang="de-CH" smtClean="0"/>
              <a:t>30.11.2023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DB3A055-2B0F-D2F7-837C-58361AA8D3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BF2CBF5-EF65-891A-8051-197EA1882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0E39A-2239-4A9E-9BB8-0950F5C541F0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8413823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063172D-0508-3EBB-24E8-D6DD3AE99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34CFA3DD-73B3-03BD-AF5F-09310E089A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0BD2757-40E6-92D9-47F0-3BE6F9D3E2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0F1F8-526C-4E10-A437-499019A51331}" type="datetimeFigureOut">
              <a:rPr lang="de-CH" smtClean="0"/>
              <a:t>30.11.2023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9FDAD5C-F6E9-B82E-EC62-639E5CF102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CA7A27D-A6F2-8DD8-E69E-A04089F9C2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0E39A-2239-4A9E-9BB8-0950F5C541F0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788801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75A0F6D5-3091-D483-B4E6-9F55351F469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5537FFC3-5DDF-7BCA-31E8-7EA9F9148F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9B8850F-0978-BA69-F38C-21DBEFE658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0F1F8-526C-4E10-A437-499019A51331}" type="datetimeFigureOut">
              <a:rPr lang="de-CH" smtClean="0"/>
              <a:t>30.11.2023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0E51F63-8B83-BFD0-15AE-0075133463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E20F33F-47AA-CB28-B6F8-04F67E4A7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0E39A-2239-4A9E-9BB8-0950F5C541F0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8213957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CD4EE0-63F1-FAF2-AD95-33C6BA1C7A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1F1F59A-0604-B91A-F030-D2CC4FDAED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A85A637-08C1-7003-F735-B020C81064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0F1F8-526C-4E10-A437-499019A51331}" type="datetimeFigureOut">
              <a:rPr lang="de-CH" smtClean="0"/>
              <a:t>30.11.2023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7C5D7AC-473A-9D65-5C98-9ACFBEA65F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8477639-90E3-F832-D102-5590CF4612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0E39A-2239-4A9E-9BB8-0950F5C541F0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480699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DF1E0C-9D26-7395-5E24-8A5C0E6EBC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59F21BA-3FEF-A9F8-4881-70F1238612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93D6D61-0AF2-4D99-6789-75E01C2916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0F1F8-526C-4E10-A437-499019A51331}" type="datetimeFigureOut">
              <a:rPr lang="de-CH" smtClean="0"/>
              <a:t>30.11.2023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084E9CC-F208-28D2-076A-04E7CDE77F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4BB9BC0-35E9-E3DA-3461-E8D431F0CB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0E39A-2239-4A9E-9BB8-0950F5C541F0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698476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E6768D-5015-83C1-A2BB-AC0046881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40F676B-3530-A68D-D312-C5C5A06CDB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3742765-8563-84D1-03C0-AA4022BD1A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AAF0065-2328-1D19-373A-5DBDE99647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0F1F8-526C-4E10-A437-499019A51331}" type="datetimeFigureOut">
              <a:rPr lang="de-CH" smtClean="0"/>
              <a:t>30.11.2023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2AA0C51-B568-C215-C2E2-BF16AD97AB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C64CA34-7D0F-D726-887C-452A5553E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0E39A-2239-4A9E-9BB8-0950F5C541F0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8506669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F9FC2DA-EBB1-5504-4096-F92A98E6F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A709065-C50C-AC8D-2626-FBE24950BC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462D69F-840C-EEDF-6302-208B3AA614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B2CE154-9A5A-1784-D13B-E2E706CFED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15F11055-88CD-B06C-904B-74EC3B7FD1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9FF8447E-6F4B-1FF3-349C-815DA2BF72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0F1F8-526C-4E10-A437-499019A51331}" type="datetimeFigureOut">
              <a:rPr lang="de-CH" smtClean="0"/>
              <a:t>30.11.2023</a:t>
            </a:fld>
            <a:endParaRPr lang="de-CH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D37F2E1-F226-7018-FD67-AB9F770B74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1FFF6093-9469-92CB-E1C9-E150E33CA1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0E39A-2239-4A9E-9BB8-0950F5C541F0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63130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DF2AFE4-D689-4591-61D3-103E6590E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9055422-FF05-DBC5-D7FD-3BF25AC14D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0F1F8-526C-4E10-A437-499019A51331}" type="datetimeFigureOut">
              <a:rPr lang="de-CH" smtClean="0"/>
              <a:t>30.11.2023</a:t>
            </a:fld>
            <a:endParaRPr lang="de-CH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20B334A-8E4E-E843-9EFD-65D9BE30A5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877D087-F409-3D5D-8A1F-E00FA4C012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0E39A-2239-4A9E-9BB8-0950F5C541F0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311762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74000A3A-001F-5469-59BD-09E3C50EE8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0F1F8-526C-4E10-A437-499019A51331}" type="datetimeFigureOut">
              <a:rPr lang="de-CH" smtClean="0"/>
              <a:t>30.11.2023</a:t>
            </a:fld>
            <a:endParaRPr lang="de-CH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A1AF72D4-038B-7C15-694F-099F6B887D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FDCC9D4-94D1-D917-F07E-49FC4D369D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0E39A-2239-4A9E-9BB8-0950F5C541F0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2591924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592060F-0CAF-7EFE-D2D8-84C688D7D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F69C5C4-705E-F528-5A4A-81E0C58891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8852D5D-213A-03B8-C859-0AE939C34A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A9EB45A-65CE-7BEA-4640-7FBB9CCE59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0F1F8-526C-4E10-A437-499019A51331}" type="datetimeFigureOut">
              <a:rPr lang="de-CH" smtClean="0"/>
              <a:t>30.11.2023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5DA6056-3F38-2015-05CB-4DA339CE9F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BA6338D-8247-6466-2D44-20B7AC2D8B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0E39A-2239-4A9E-9BB8-0950F5C541F0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900735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05CD03-2631-40B7-0BA7-1C778BB40E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C35A8318-C6B3-35BF-70DF-4473214BA77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CH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11564A8-E9D7-A284-4EBF-CD3EF961B1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248819B-FB6B-804D-4449-363FD1EE6D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0F1F8-526C-4E10-A437-499019A51331}" type="datetimeFigureOut">
              <a:rPr lang="de-CH" smtClean="0"/>
              <a:t>30.11.2023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3EB5559-CAF9-143B-1D10-7DE9917CE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BF5D4C0-8F6B-3080-A8DA-8586A2972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0E39A-2239-4A9E-9BB8-0950F5C541F0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789963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7AFBB789-50D7-E7AF-013B-8739BC0EB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B194A13-2333-9114-9E7B-20F7618F6E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4552435-7037-2BD6-6D2B-C180EDA7F86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50F1F8-526C-4E10-A437-499019A51331}" type="datetimeFigureOut">
              <a:rPr lang="de-CH" smtClean="0"/>
              <a:t>30.11.2023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FAAD222-F64C-3446-6ADA-EECF3FC933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ADE8535-195F-0D82-B8B3-C13B03E0D9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F0E39A-2239-4A9E-9BB8-0950F5C541F0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299661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4.png"/><Relationship Id="rId7" Type="http://schemas.openxmlformats.org/officeDocument/2006/relationships/image" Target="../media/image2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gif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5.png"/><Relationship Id="rId9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flycomp.streamlit.app/PubliBikes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areschwimmer sorgen für PubliBike-Chaos | TeleBaern">
            <a:extLst>
              <a:ext uri="{FF2B5EF4-FFF2-40B4-BE49-F238E27FC236}">
                <a16:creationId xmlns:a16="http://schemas.microsoft.com/office/drawing/2014/main" id="{819DAF02-D277-0653-6147-7D6481EAE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9C10075-F5B8-87D8-5C03-0F558A0DD14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b="1" dirty="0" err="1"/>
              <a:t>Predicting</a:t>
            </a:r>
            <a:r>
              <a:rPr lang="de-CH" b="1" dirty="0"/>
              <a:t> </a:t>
            </a:r>
            <a:r>
              <a:rPr lang="de-CH" b="1" dirty="0" err="1"/>
              <a:t>PubliBike</a:t>
            </a:r>
            <a:r>
              <a:rPr lang="de-CH" b="1" dirty="0"/>
              <a:t> </a:t>
            </a:r>
            <a:r>
              <a:rPr lang="de-CH" b="1" dirty="0" err="1"/>
              <a:t>Availability</a:t>
            </a:r>
            <a:endParaRPr lang="de-CH" b="1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021E0580-98BE-55BA-1E81-4E81AB920B0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de-CH" b="1" dirty="0"/>
              <a:t>M3 Project </a:t>
            </a:r>
            <a:r>
              <a:rPr lang="de-CH" b="1" dirty="0" err="1"/>
              <a:t>by</a:t>
            </a:r>
            <a:r>
              <a:rPr lang="de-CH" b="1" dirty="0"/>
              <a:t> Marco Sommerfeld &amp; Viktor Kitanov</a:t>
            </a:r>
          </a:p>
        </p:txBody>
      </p:sp>
    </p:spTree>
    <p:extLst>
      <p:ext uri="{BB962C8B-B14F-4D97-AF65-F5344CB8AC3E}">
        <p14:creationId xmlns:p14="http://schemas.microsoft.com/office/powerpoint/2010/main" val="17600320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707F2872-9060-E1F5-C3D5-E2D832EC7CD4}"/>
              </a:ext>
            </a:extLst>
          </p:cNvPr>
          <p:cNvSpPr txBox="1">
            <a:spLocks/>
          </p:cNvSpPr>
          <p:nvPr/>
        </p:nvSpPr>
        <p:spPr>
          <a:xfrm>
            <a:off x="552839" y="6046839"/>
            <a:ext cx="10515600" cy="8111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CH" sz="1400" dirty="0"/>
              <a:t>E-Bike Training Score: 0.643, MSE = 0.686, </a:t>
            </a:r>
            <a:r>
              <a:rPr lang="de-CH" sz="1400" dirty="0" err="1"/>
              <a:t>Accuracy</a:t>
            </a:r>
            <a:r>
              <a:rPr lang="de-CH" sz="1400" dirty="0"/>
              <a:t>: 0.629, Precision: 0.627, Recall: 0.629, F1-Score: 0.517, </a:t>
            </a:r>
            <a:r>
              <a:rPr lang="fr-FR" sz="1400" dirty="0"/>
              <a:t>Confusion Matrix: 	[[354    1      6]</a:t>
            </a:r>
            <a:br>
              <a:rPr lang="fr-FR" sz="1400" dirty="0"/>
            </a:br>
            <a:r>
              <a:rPr lang="fr-FR" sz="1400" dirty="0"/>
              <a:t>										 [148    4      7]</a:t>
            </a:r>
            <a:br>
              <a:rPr lang="fr-FR" sz="1400" dirty="0"/>
            </a:br>
            <a:r>
              <a:rPr lang="fr-FR" sz="1400" dirty="0"/>
              <a:t>										 [  56     1   13]]</a:t>
            </a:r>
            <a:endParaRPr lang="de-CH" sz="2400" dirty="0"/>
          </a:p>
        </p:txBody>
      </p:sp>
      <p:pic>
        <p:nvPicPr>
          <p:cNvPr id="5" name="Picture 4" descr="A diagram of a diagram&#10;&#10;Description automatically generated">
            <a:extLst>
              <a:ext uri="{FF2B5EF4-FFF2-40B4-BE49-F238E27FC236}">
                <a16:creationId xmlns:a16="http://schemas.microsoft.com/office/drawing/2014/main" id="{CC7C2080-2E4F-3CAC-DCF7-790F4C4FAC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096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3883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604DB03D-A64B-43E4-43AC-DBCDD8D858A6}"/>
              </a:ext>
            </a:extLst>
          </p:cNvPr>
          <p:cNvSpPr txBox="1">
            <a:spLocks/>
          </p:cNvSpPr>
          <p:nvPr/>
        </p:nvSpPr>
        <p:spPr>
          <a:xfrm>
            <a:off x="552839" y="6046839"/>
            <a:ext cx="10515600" cy="8111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CH" sz="1400" dirty="0"/>
              <a:t>E-Bike Training Score: 0.657, MSE = 0.666, </a:t>
            </a:r>
            <a:r>
              <a:rPr lang="de-CH" sz="1400" dirty="0" err="1"/>
              <a:t>Accuracy</a:t>
            </a:r>
            <a:r>
              <a:rPr lang="de-CH" sz="1400" dirty="0"/>
              <a:t>: 0.634, Precision: 0.624, Recall: 0.634, F1-Score: 0.527, </a:t>
            </a:r>
            <a:r>
              <a:rPr lang="fr-FR" sz="1400" dirty="0"/>
              <a:t>Confusion Matrix: 	[[353   2     6]</a:t>
            </a:r>
            <a:br>
              <a:rPr lang="fr-FR" sz="1400" dirty="0"/>
            </a:br>
            <a:r>
              <a:rPr lang="fr-FR" sz="1400" dirty="0"/>
              <a:t>										 [147    5     7]</a:t>
            </a:r>
            <a:br>
              <a:rPr lang="fr-FR" sz="1400" dirty="0"/>
            </a:br>
            <a:r>
              <a:rPr lang="fr-FR" sz="1400" dirty="0"/>
              <a:t>										 [  53    1   16]]</a:t>
            </a:r>
            <a:endParaRPr lang="de-CH" sz="2400" dirty="0"/>
          </a:p>
        </p:txBody>
      </p:sp>
      <p:pic>
        <p:nvPicPr>
          <p:cNvPr id="9" name="Picture 8" descr="A diagram of a structure&#10;&#10;Description automatically generated with medium confidence">
            <a:extLst>
              <a:ext uri="{FF2B5EF4-FFF2-40B4-BE49-F238E27FC236}">
                <a16:creationId xmlns:a16="http://schemas.microsoft.com/office/drawing/2014/main" id="{EE11BB3C-28A9-4337-1F36-179489432D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096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2565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D371ADDF-6067-590E-C964-4656FBFE4F4B}"/>
              </a:ext>
            </a:extLst>
          </p:cNvPr>
          <p:cNvSpPr txBox="1">
            <a:spLocks/>
          </p:cNvSpPr>
          <p:nvPr/>
        </p:nvSpPr>
        <p:spPr>
          <a:xfrm>
            <a:off x="552839" y="6046839"/>
            <a:ext cx="10515600" cy="8111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CH" sz="1400" dirty="0"/>
              <a:t>E-Bike Training Score: 0.676, MSE = 0.608, </a:t>
            </a:r>
            <a:r>
              <a:rPr lang="de-CH" sz="1400" dirty="0" err="1"/>
              <a:t>Accuracy</a:t>
            </a:r>
            <a:r>
              <a:rPr lang="de-CH" sz="1400" dirty="0"/>
              <a:t>: 0.620, Precision: 0.553, Recall: 0.620, F1-Score: 0.564, </a:t>
            </a:r>
            <a:r>
              <a:rPr lang="fr-FR" sz="1400" dirty="0"/>
              <a:t>Confusion Matrix: 	[[323   24     14]</a:t>
            </a:r>
            <a:br>
              <a:rPr lang="fr-FR" sz="1400" dirty="0"/>
            </a:br>
            <a:r>
              <a:rPr lang="fr-FR" sz="1400" dirty="0"/>
              <a:t>										 [122   18     19]</a:t>
            </a:r>
            <a:br>
              <a:rPr lang="fr-FR" sz="1400" dirty="0"/>
            </a:br>
            <a:r>
              <a:rPr lang="fr-FR" sz="1400" dirty="0"/>
              <a:t>										 [  31   14     25]]</a:t>
            </a:r>
            <a:endParaRPr lang="de-CH" sz="2400" dirty="0"/>
          </a:p>
        </p:txBody>
      </p:sp>
      <p:pic>
        <p:nvPicPr>
          <p:cNvPr id="5" name="Picture 4" descr="A diagram of a structure&#10;&#10;Description automatically generated with medium confidence">
            <a:extLst>
              <a:ext uri="{FF2B5EF4-FFF2-40B4-BE49-F238E27FC236}">
                <a16:creationId xmlns:a16="http://schemas.microsoft.com/office/drawing/2014/main" id="{15942782-7596-BA4F-2E1D-43212ABA37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096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4920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CA685E2-FB3E-83C0-8C75-FA32D1B16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sz="2800" b="0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Neural</a:t>
            </a:r>
            <a:r>
              <a:rPr lang="de-CH" sz="28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 Network</a:t>
            </a:r>
            <a:br>
              <a:rPr lang="de-CH" sz="28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</a:br>
            <a:r>
              <a:rPr lang="de-CH" sz="28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Data</a:t>
            </a:r>
            <a:endParaRPr lang="de-CH" sz="28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A84286C-96F3-6B3C-A2CB-046BC1849E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3896451"/>
          </a:xfrm>
        </p:spPr>
        <p:txBody>
          <a:bodyPr>
            <a:normAutofit fontScale="55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de-CH" sz="3300" b="1" dirty="0"/>
              <a:t>Raw Data </a:t>
            </a:r>
            <a:r>
              <a:rPr lang="en-US" sz="3300" b="1" dirty="0"/>
              <a:t>received</a:t>
            </a:r>
            <a:r>
              <a:rPr lang="de-CH" sz="3300" b="1" dirty="0"/>
              <a:t>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de-CH" dirty="0"/>
              <a:t>2766401 Datasets. </a:t>
            </a:r>
            <a:r>
              <a:rPr lang="en-US" dirty="0"/>
              <a:t>Measured</a:t>
            </a:r>
            <a:r>
              <a:rPr lang="de-CH" dirty="0"/>
              <a:t> </a:t>
            </a:r>
            <a:r>
              <a:rPr lang="en-US" dirty="0"/>
              <a:t>hourly</a:t>
            </a:r>
            <a:endParaRPr lang="de-CH" dirty="0"/>
          </a:p>
          <a:p>
            <a:pPr marL="0" indent="0">
              <a:lnSpc>
                <a:spcPct val="170000"/>
              </a:lnSpc>
              <a:buNone/>
            </a:pPr>
            <a:endParaRPr lang="de-CH" dirty="0"/>
          </a:p>
          <a:p>
            <a:pPr marL="0" indent="0">
              <a:lnSpc>
                <a:spcPct val="120000"/>
              </a:lnSpc>
              <a:buNone/>
            </a:pPr>
            <a:r>
              <a:rPr lang="de-CH" sz="3400" b="1" dirty="0" err="1"/>
              <a:t>Number</a:t>
            </a:r>
            <a:r>
              <a:rPr lang="de-CH" sz="3400" b="1" dirty="0"/>
              <a:t> </a:t>
            </a:r>
            <a:r>
              <a:rPr lang="de-CH" sz="3400" b="1" dirty="0" err="1"/>
              <a:t>of</a:t>
            </a:r>
            <a:r>
              <a:rPr lang="de-CH" sz="3400" b="1" dirty="0"/>
              <a:t> </a:t>
            </a:r>
            <a:r>
              <a:rPr lang="de-CH" sz="3400" b="1" dirty="0" err="1"/>
              <a:t>datasets</a:t>
            </a:r>
            <a:r>
              <a:rPr lang="de-CH" sz="3400" b="1" dirty="0"/>
              <a:t>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de-CH" dirty="0"/>
              <a:t>2766401 </a:t>
            </a:r>
            <a:r>
              <a:rPr lang="de-CH" dirty="0">
                <a:sym typeface="Wingdings" panose="05000000000000000000" pitchFamily="2" charset="2"/>
              </a:rPr>
              <a:t> </a:t>
            </a:r>
            <a:r>
              <a:rPr lang="de-CH" dirty="0"/>
              <a:t>All </a:t>
            </a:r>
            <a:r>
              <a:rPr lang="de-CH" dirty="0" err="1"/>
              <a:t>Stations</a:t>
            </a:r>
            <a:r>
              <a:rPr lang="de-CH" dirty="0"/>
              <a:t> 07.07.2022 – 15.11.2023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de-CH" dirty="0"/>
              <a:t>12030     </a:t>
            </a:r>
            <a:r>
              <a:rPr lang="de-CH" dirty="0">
                <a:sym typeface="Wingdings" panose="05000000000000000000" pitchFamily="2" charset="2"/>
              </a:rPr>
              <a:t> Station Gelateria di Berna </a:t>
            </a:r>
            <a:r>
              <a:rPr lang="de-CH" dirty="0"/>
              <a:t>07.07.2022 – 15.11.2023</a:t>
            </a:r>
          </a:p>
          <a:p>
            <a:pPr marL="514350" indent="-514350">
              <a:lnSpc>
                <a:spcPct val="120000"/>
              </a:lnSpc>
              <a:buAutoNum type="arabicPlain" startAt="2913"/>
            </a:pPr>
            <a:r>
              <a:rPr lang="de-CH" dirty="0">
                <a:sym typeface="Wingdings" panose="05000000000000000000" pitchFamily="2" charset="2"/>
              </a:rPr>
              <a:t> Station Gelateria di Berna </a:t>
            </a:r>
            <a:r>
              <a:rPr lang="de-CH" dirty="0"/>
              <a:t>15.05-2023 – 15.09.2023</a:t>
            </a:r>
          </a:p>
          <a:p>
            <a:pPr marL="0" indent="0">
              <a:lnSpc>
                <a:spcPct val="120000"/>
              </a:lnSpc>
              <a:buNone/>
            </a:pPr>
            <a:endParaRPr lang="de-CH" dirty="0"/>
          </a:p>
          <a:p>
            <a:pPr marL="0" indent="0">
              <a:lnSpc>
                <a:spcPct val="120000"/>
              </a:lnSpc>
              <a:buNone/>
            </a:pPr>
            <a:endParaRPr lang="de-CH" dirty="0"/>
          </a:p>
          <a:p>
            <a:pPr marL="0" indent="0">
              <a:lnSpc>
                <a:spcPct val="120000"/>
              </a:lnSpc>
              <a:buNone/>
            </a:pPr>
            <a:r>
              <a:rPr lang="de-CH" sz="3800" b="1" dirty="0"/>
              <a:t>Data </a:t>
            </a:r>
            <a:r>
              <a:rPr lang="de-CH" sz="3800" b="1" dirty="0" err="1"/>
              <a:t>structure</a:t>
            </a:r>
            <a:r>
              <a:rPr lang="de-CH" sz="3800" b="1" dirty="0"/>
              <a:t> </a:t>
            </a:r>
            <a:r>
              <a:rPr lang="de-CH" sz="3800" b="1" dirty="0" err="1"/>
              <a:t>used</a:t>
            </a:r>
            <a:r>
              <a:rPr lang="de-CH" sz="3800" b="1" dirty="0"/>
              <a:t> </a:t>
            </a:r>
            <a:r>
              <a:rPr lang="de-CH" sz="3800" b="1" dirty="0" err="1"/>
              <a:t>for</a:t>
            </a:r>
            <a:r>
              <a:rPr lang="de-CH" sz="3800" b="1" dirty="0"/>
              <a:t> </a:t>
            </a:r>
            <a:r>
              <a:rPr lang="de-CH" sz="3800" b="1" dirty="0" err="1"/>
              <a:t>training</a:t>
            </a:r>
            <a:r>
              <a:rPr lang="de-CH" sz="3800" b="1" dirty="0"/>
              <a:t> (Integer!)</a:t>
            </a:r>
          </a:p>
          <a:p>
            <a:pPr marL="0" indent="0">
              <a:lnSpc>
                <a:spcPct val="120000"/>
              </a:lnSpc>
              <a:buNone/>
            </a:pPr>
            <a:endParaRPr lang="de-CH" sz="3800" b="1" dirty="0"/>
          </a:p>
          <a:p>
            <a:pPr marL="0" indent="0">
              <a:lnSpc>
                <a:spcPct val="120000"/>
              </a:lnSpc>
              <a:buNone/>
            </a:pPr>
            <a:endParaRPr lang="de-CH" sz="3800" b="1" dirty="0"/>
          </a:p>
        </p:txBody>
      </p:sp>
      <p:graphicFrame>
        <p:nvGraphicFramePr>
          <p:cNvPr id="11" name="Tabelle 11">
            <a:extLst>
              <a:ext uri="{FF2B5EF4-FFF2-40B4-BE49-F238E27FC236}">
                <a16:creationId xmlns:a16="http://schemas.microsoft.com/office/drawing/2014/main" id="{081B7DED-1A5C-F728-7973-ED6A457823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2379067"/>
              </p:ext>
            </p:extLst>
          </p:nvPr>
        </p:nvGraphicFramePr>
        <p:xfrm>
          <a:off x="4751523" y="1690688"/>
          <a:ext cx="3354091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34518">
                  <a:extLst>
                    <a:ext uri="{9D8B030D-6E8A-4147-A177-3AD203B41FA5}">
                      <a16:colId xmlns:a16="http://schemas.microsoft.com/office/drawing/2014/main" val="2288978024"/>
                    </a:ext>
                  </a:extLst>
                </a:gridCol>
                <a:gridCol w="1619573">
                  <a:extLst>
                    <a:ext uri="{9D8B030D-6E8A-4147-A177-3AD203B41FA5}">
                      <a16:colId xmlns:a16="http://schemas.microsoft.com/office/drawing/2014/main" val="2485501451"/>
                    </a:ext>
                  </a:extLst>
                </a:gridCol>
              </a:tblGrid>
              <a:tr h="224532">
                <a:tc>
                  <a:txBody>
                    <a:bodyPr/>
                    <a:lstStyle/>
                    <a:p>
                      <a:r>
                        <a:rPr lang="de-CH" sz="1200" dirty="0"/>
                        <a:t>Feature </a:t>
                      </a:r>
                      <a:r>
                        <a:rPr lang="de-CH" sz="1200" dirty="0" err="1"/>
                        <a:t>name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noProof="0" dirty="0"/>
                        <a:t>Example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9353259"/>
                  </a:ext>
                </a:extLst>
              </a:tr>
              <a:tr h="224532">
                <a:tc>
                  <a:txBody>
                    <a:bodyPr/>
                    <a:lstStyle/>
                    <a:p>
                      <a:r>
                        <a:rPr lang="de-CH" sz="12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timestamp</a:t>
                      </a:r>
                      <a:endParaRPr lang="de-CH" sz="12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CH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2022-07-07 15:00:00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7123639"/>
                  </a:ext>
                </a:extLst>
              </a:tr>
              <a:tr h="224532">
                <a:tc>
                  <a:txBody>
                    <a:bodyPr/>
                    <a:lstStyle/>
                    <a:p>
                      <a:r>
                        <a:rPr lang="de-CH" sz="1200" dirty="0" err="1"/>
                        <a:t>Station_id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230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4687757"/>
                  </a:ext>
                </a:extLst>
              </a:tr>
              <a:tr h="224532">
                <a:tc>
                  <a:txBody>
                    <a:bodyPr/>
                    <a:lstStyle/>
                    <a:p>
                      <a:r>
                        <a:rPr lang="de-CH" sz="1200" dirty="0" err="1"/>
                        <a:t>Available_ebikes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9039879"/>
                  </a:ext>
                </a:extLst>
              </a:tr>
            </a:tbl>
          </a:graphicData>
        </a:graphic>
      </p:graphicFrame>
      <p:graphicFrame>
        <p:nvGraphicFramePr>
          <p:cNvPr id="12" name="Tabelle 11">
            <a:extLst>
              <a:ext uri="{FF2B5EF4-FFF2-40B4-BE49-F238E27FC236}">
                <a16:creationId xmlns:a16="http://schemas.microsoft.com/office/drawing/2014/main" id="{0768CF79-7DE0-4A5A-EC81-91E2BCEA98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914858"/>
              </p:ext>
            </p:extLst>
          </p:nvPr>
        </p:nvGraphicFramePr>
        <p:xfrm>
          <a:off x="838200" y="5587139"/>
          <a:ext cx="4648200" cy="502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7070">
                  <a:extLst>
                    <a:ext uri="{9D8B030D-6E8A-4147-A177-3AD203B41FA5}">
                      <a16:colId xmlns:a16="http://schemas.microsoft.com/office/drawing/2014/main" val="2288978024"/>
                    </a:ext>
                  </a:extLst>
                </a:gridCol>
                <a:gridCol w="1520565">
                  <a:extLst>
                    <a:ext uri="{9D8B030D-6E8A-4147-A177-3AD203B41FA5}">
                      <a16:colId xmlns:a16="http://schemas.microsoft.com/office/drawing/2014/main" val="2485501451"/>
                    </a:ext>
                  </a:extLst>
                </a:gridCol>
                <a:gridCol w="1520565">
                  <a:extLst>
                    <a:ext uri="{9D8B030D-6E8A-4147-A177-3AD203B41FA5}">
                      <a16:colId xmlns:a16="http://schemas.microsoft.com/office/drawing/2014/main" val="1894871698"/>
                    </a:ext>
                  </a:extLst>
                </a:gridCol>
              </a:tblGrid>
              <a:tr h="224532">
                <a:tc>
                  <a:txBody>
                    <a:bodyPr/>
                    <a:lstStyle/>
                    <a:p>
                      <a:r>
                        <a:rPr lang="de-CH" sz="1050" dirty="0"/>
                        <a:t>Feature </a:t>
                      </a:r>
                      <a:r>
                        <a:rPr lang="de-CH" sz="1050" dirty="0" err="1"/>
                        <a:t>dayofweek</a:t>
                      </a:r>
                      <a:endParaRPr lang="de-CH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noProof="0" dirty="0"/>
                        <a:t>Feature </a:t>
                      </a:r>
                      <a:r>
                        <a:rPr lang="en-US" sz="1050" noProof="0" dirty="0" err="1"/>
                        <a:t>hourofday</a:t>
                      </a:r>
                      <a:endParaRPr lang="en-US" sz="105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noProof="0" dirty="0"/>
                        <a:t>Label </a:t>
                      </a:r>
                      <a:r>
                        <a:rPr lang="en-US" sz="1050" noProof="0" dirty="0" err="1"/>
                        <a:t>availability_group</a:t>
                      </a:r>
                      <a:endParaRPr lang="en-US" sz="1050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9353259"/>
                  </a:ext>
                </a:extLst>
              </a:tr>
              <a:tr h="224532">
                <a:tc>
                  <a:txBody>
                    <a:bodyPr/>
                    <a:lstStyle/>
                    <a:p>
                      <a:r>
                        <a:rPr lang="de-CH" sz="1050" dirty="0"/>
                        <a:t>e.g.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noProof="0" dirty="0"/>
                        <a:t>e.g. 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noProof="0" dirty="0"/>
                        <a:t>e.g.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4725779"/>
                  </a:ext>
                </a:extLst>
              </a:tr>
            </a:tbl>
          </a:graphicData>
        </a:graphic>
      </p:graphicFrame>
      <p:pic>
        <p:nvPicPr>
          <p:cNvPr id="4" name="Grafik 3" descr="Ein Bild, das Text, Screenshot, Schrift, Reihe enthält.&#10;&#10;Automatisch generierte Beschreibung">
            <a:extLst>
              <a:ext uri="{FF2B5EF4-FFF2-40B4-BE49-F238E27FC236}">
                <a16:creationId xmlns:a16="http://schemas.microsoft.com/office/drawing/2014/main" id="{6375EC8F-3598-022A-5B00-3F06F46E54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2559" y="3199079"/>
            <a:ext cx="2983629" cy="1511085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38A6243C-1FF3-F644-F17E-B80A2267B1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0240" y="5420208"/>
            <a:ext cx="6364637" cy="798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0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CA685E2-FB3E-83C0-8C75-FA32D1B16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sz="2800" b="0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Neural</a:t>
            </a:r>
            <a:r>
              <a:rPr lang="de-CH" sz="28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 Network</a:t>
            </a:r>
            <a:br>
              <a:rPr lang="de-CH" sz="28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</a:br>
            <a:r>
              <a:rPr lang="de-CH" sz="2800" b="0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Process</a:t>
            </a:r>
            <a:r>
              <a:rPr lang="de-CH" sz="28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de-CH" sz="2800" b="0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to</a:t>
            </a:r>
            <a:r>
              <a:rPr lang="de-CH" sz="28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de-CH" sz="2800" b="0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getting</a:t>
            </a:r>
            <a:r>
              <a:rPr lang="de-CH" sz="28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de-CH" sz="2800" b="0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acceptable</a:t>
            </a:r>
            <a:r>
              <a:rPr lang="de-CH" sz="28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de-CH" sz="2800" dirty="0" err="1">
                <a:solidFill>
                  <a:srgbClr val="212121"/>
                </a:solidFill>
                <a:latin typeface="Roboto" panose="02000000000000000000" pitchFamily="2" charset="0"/>
              </a:rPr>
              <a:t>r</a:t>
            </a:r>
            <a:r>
              <a:rPr lang="de-CH" sz="2800" b="0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esults</a:t>
            </a:r>
            <a:r>
              <a:rPr lang="de-CH" sz="28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 </a:t>
            </a:r>
            <a:endParaRPr lang="de-CH" sz="28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A84286C-96F3-6B3C-A2CB-046BC1849E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56010" cy="4667250"/>
          </a:xfrm>
        </p:spPr>
        <p:txBody>
          <a:bodyPr>
            <a:noAutofit/>
          </a:bodyPr>
          <a:lstStyle/>
          <a:p>
            <a:pPr marL="514350" indent="-514350">
              <a:lnSpc>
                <a:spcPct val="150000"/>
              </a:lnSpc>
              <a:buFont typeface="Arial" panose="020B0604020202020204" pitchFamily="34" charset="0"/>
              <a:buAutoNum type="arabicPeriod"/>
            </a:pPr>
            <a:r>
              <a:rPr lang="de-CH" sz="1800" dirty="0"/>
              <a:t>Start </a:t>
            </a:r>
            <a:r>
              <a:rPr lang="de-CH" sz="1800" dirty="0" err="1"/>
              <a:t>with</a:t>
            </a:r>
            <a:r>
              <a:rPr lang="de-CH" sz="1800" dirty="0"/>
              <a:t> </a:t>
            </a:r>
            <a:r>
              <a:rPr lang="de-CH" sz="1800" dirty="0" err="1"/>
              <a:t>random</a:t>
            </a:r>
            <a:r>
              <a:rPr lang="de-CH" sz="1800" dirty="0"/>
              <a:t> </a:t>
            </a:r>
            <a:r>
              <a:rPr lang="de-CH" sz="1800" dirty="0" err="1"/>
              <a:t>parameter</a:t>
            </a:r>
            <a:r>
              <a:rPr lang="de-CH" sz="1800" dirty="0"/>
              <a:t> </a:t>
            </a:r>
            <a:r>
              <a:rPr lang="de-CH" sz="1800" dirty="0">
                <a:sym typeface="Wingdings" panose="05000000000000000000" pitchFamily="2" charset="2"/>
              </a:rPr>
              <a:t> </a:t>
            </a:r>
            <a:r>
              <a:rPr lang="de-CH" sz="1800" dirty="0" err="1"/>
              <a:t>Results</a:t>
            </a:r>
            <a:r>
              <a:rPr lang="de-CH" sz="1800" dirty="0"/>
              <a:t> not </a:t>
            </a:r>
            <a:r>
              <a:rPr lang="de-CH" sz="1800" dirty="0" err="1"/>
              <a:t>usable</a:t>
            </a:r>
            <a:endParaRPr lang="de-CH" sz="1800" dirty="0"/>
          </a:p>
          <a:p>
            <a:pPr marL="514350" indent="-514350">
              <a:lnSpc>
                <a:spcPct val="150000"/>
              </a:lnSpc>
              <a:buFont typeface="Arial" panose="020B0604020202020204" pitchFamily="34" charset="0"/>
              <a:buAutoNum type="arabicPeriod"/>
            </a:pPr>
            <a:endParaRPr lang="de-CH" sz="1800" dirty="0"/>
          </a:p>
          <a:p>
            <a:pPr marL="514350" indent="-514350">
              <a:lnSpc>
                <a:spcPct val="150000"/>
              </a:lnSpc>
              <a:buFont typeface="Arial" panose="020B0604020202020204" pitchFamily="34" charset="0"/>
              <a:buAutoNum type="arabicPeriod"/>
            </a:pPr>
            <a:endParaRPr lang="de-CH" sz="1800" dirty="0"/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de-CH" sz="1800" dirty="0" err="1"/>
              <a:t>Optimizing</a:t>
            </a:r>
            <a:r>
              <a:rPr lang="de-CH" sz="1800" dirty="0"/>
              <a:t> Input Data (</a:t>
            </a:r>
            <a:r>
              <a:rPr lang="de-CH" sz="1800" dirty="0" err="1"/>
              <a:t>Availability</a:t>
            </a:r>
            <a:r>
              <a:rPr lang="de-CH" sz="1800" dirty="0"/>
              <a:t> Groups) </a:t>
            </a:r>
            <a:r>
              <a:rPr lang="de-CH" sz="1800" dirty="0">
                <a:sym typeface="Wingdings" panose="05000000000000000000" pitchFamily="2" charset="2"/>
              </a:rPr>
              <a:t> Still not </a:t>
            </a:r>
            <a:r>
              <a:rPr lang="de-CH" sz="1800" dirty="0" err="1">
                <a:sym typeface="Wingdings" panose="05000000000000000000" pitchFamily="2" charset="2"/>
              </a:rPr>
              <a:t>usable</a:t>
            </a:r>
            <a:endParaRPr lang="de-CH" sz="1800" dirty="0">
              <a:sym typeface="Wingdings" panose="05000000000000000000" pitchFamily="2" charset="2"/>
            </a:endParaRPr>
          </a:p>
          <a:p>
            <a:pPr marL="0" indent="0">
              <a:lnSpc>
                <a:spcPct val="150000"/>
              </a:lnSpc>
              <a:buNone/>
            </a:pPr>
            <a:endParaRPr lang="de-CH" sz="1800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83BB7FAE-0A9C-8900-BFDD-FC8171290A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7753" y="2297921"/>
            <a:ext cx="6681108" cy="1061829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model</a:t>
            </a:r>
            <a:r>
              <a:rPr kumimoji="0" lang="de-DE" altLang="de-DE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de-DE" altLang="de-DE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tf.keras.models.Sequential</a:t>
            </a:r>
            <a:r>
              <a:rPr kumimoji="0" lang="de-DE" altLang="de-DE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([</a:t>
            </a:r>
            <a:br>
              <a:rPr kumimoji="0" lang="de-DE" altLang="de-DE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de-DE" altLang="de-DE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de-DE" altLang="de-DE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tf.keras.layers.Flatten</a:t>
            </a:r>
            <a:r>
              <a:rPr kumimoji="0" lang="de-DE" altLang="de-DE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de-DE" altLang="de-DE" sz="9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JetBrains Mono"/>
              </a:rPr>
              <a:t>input_shape</a:t>
            </a:r>
            <a:r>
              <a:rPr kumimoji="0" lang="de-DE" altLang="de-DE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=(</a:t>
            </a:r>
            <a:r>
              <a:rPr kumimoji="0" lang="de-DE" altLang="de-DE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2</a:t>
            </a:r>
            <a:r>
              <a:rPr kumimoji="0" lang="de-DE" altLang="de-DE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r>
              <a:rPr kumimoji="0" lang="de-DE" altLang="de-DE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))</a:t>
            </a:r>
            <a:r>
              <a:rPr kumimoji="0" lang="de-DE" altLang="de-DE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kumimoji="0" lang="de-DE" altLang="de-DE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de-DE" altLang="de-DE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de-DE" altLang="de-DE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tf.keras.layers.Dense</a:t>
            </a:r>
            <a:r>
              <a:rPr kumimoji="0" lang="de-DE" altLang="de-DE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de-DE" altLang="de-DE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32</a:t>
            </a:r>
            <a:r>
              <a:rPr kumimoji="0" lang="de-DE" altLang="de-DE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de-DE" altLang="de-DE" sz="9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JetBrains Mono"/>
              </a:rPr>
              <a:t>activation</a:t>
            </a:r>
            <a:r>
              <a:rPr kumimoji="0" lang="de-DE" altLang="de-DE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</a:t>
            </a:r>
            <a:r>
              <a:rPr kumimoji="0" lang="de-DE" altLang="de-DE" sz="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</a:t>
            </a:r>
            <a:r>
              <a:rPr kumimoji="0" lang="de-DE" altLang="de-DE" sz="9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relu</a:t>
            </a:r>
            <a:r>
              <a:rPr kumimoji="0" lang="de-DE" altLang="de-DE" sz="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</a:t>
            </a:r>
            <a:r>
              <a:rPr kumimoji="0" lang="de-DE" altLang="de-DE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de-DE" altLang="de-DE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kumimoji="0" lang="de-DE" altLang="de-DE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de-DE" altLang="de-DE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de-DE" altLang="de-DE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tf.keras.layers.Dense</a:t>
            </a:r>
            <a:r>
              <a:rPr kumimoji="0" lang="de-DE" altLang="de-DE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de-DE" altLang="de-DE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6</a:t>
            </a:r>
            <a:r>
              <a:rPr kumimoji="0" lang="de-DE" altLang="de-DE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de-DE" altLang="de-DE" sz="9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JetBrains Mono"/>
              </a:rPr>
              <a:t>activation</a:t>
            </a:r>
            <a:r>
              <a:rPr kumimoji="0" lang="de-DE" altLang="de-DE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</a:t>
            </a:r>
            <a:r>
              <a:rPr kumimoji="0" lang="de-DE" altLang="de-DE" sz="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</a:t>
            </a:r>
            <a:r>
              <a:rPr kumimoji="0" lang="de-DE" altLang="de-DE" sz="9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relu</a:t>
            </a:r>
            <a:r>
              <a:rPr kumimoji="0" lang="de-DE" altLang="de-DE" sz="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</a:t>
            </a:r>
            <a:r>
              <a:rPr kumimoji="0" lang="de-DE" altLang="de-DE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de-DE" altLang="de-DE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kumimoji="0" lang="de-DE" altLang="de-DE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de-DE" altLang="de-DE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de-DE" altLang="de-DE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tf.keras.layers.Dense</a:t>
            </a:r>
            <a:r>
              <a:rPr kumimoji="0" lang="de-DE" altLang="de-DE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de-DE" altLang="de-DE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3</a:t>
            </a:r>
            <a:r>
              <a:rPr kumimoji="0" lang="de-DE" altLang="de-DE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de-DE" altLang="de-DE" sz="9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JetBrains Mono"/>
              </a:rPr>
              <a:t>activation</a:t>
            </a:r>
            <a:r>
              <a:rPr kumimoji="0" lang="de-DE" altLang="de-DE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</a:t>
            </a:r>
            <a:r>
              <a:rPr kumimoji="0" lang="de-DE" altLang="de-DE" sz="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</a:t>
            </a:r>
            <a:r>
              <a:rPr kumimoji="0" lang="de-DE" altLang="de-DE" sz="9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softmax</a:t>
            </a:r>
            <a:r>
              <a:rPr kumimoji="0" lang="de-DE" altLang="de-DE" sz="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</a:t>
            </a:r>
            <a:r>
              <a:rPr kumimoji="0" lang="de-DE" altLang="de-DE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de-DE" altLang="de-DE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kumimoji="0" lang="de-DE" altLang="de-DE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de-DE" altLang="de-DE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])</a:t>
            </a:r>
            <a:br>
              <a:rPr kumimoji="0" lang="de-DE" altLang="de-DE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de-DE" altLang="de-DE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availability</a:t>
            </a:r>
            <a:r>
              <a:rPr kumimoji="0" lang="de-DE" altLang="de-DE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de-DE" altLang="de-DE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model.fit</a:t>
            </a:r>
            <a:r>
              <a:rPr kumimoji="0" lang="de-DE" altLang="de-DE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de-DE" altLang="de-DE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dfFeatureTrainPB</a:t>
            </a:r>
            <a:r>
              <a:rPr kumimoji="0" lang="de-DE" altLang="de-DE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de-DE" altLang="de-DE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dfLabelsTrainPB</a:t>
            </a:r>
            <a:r>
              <a:rPr kumimoji="0" lang="de-DE" altLang="de-DE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de-DE" altLang="de-DE" sz="9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JetBrains Mono"/>
              </a:rPr>
              <a:t>epochs</a:t>
            </a:r>
            <a:r>
              <a:rPr kumimoji="0" lang="de-DE" altLang="de-DE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</a:t>
            </a:r>
            <a:r>
              <a:rPr kumimoji="0" lang="de-DE" altLang="de-DE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10</a:t>
            </a:r>
            <a:r>
              <a:rPr kumimoji="0" lang="de-DE" altLang="de-DE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de-DE" altLang="de-DE" sz="9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JetBrains Mono"/>
              </a:rPr>
              <a:t>batch_size</a:t>
            </a:r>
            <a:r>
              <a:rPr kumimoji="0" lang="de-DE" altLang="de-DE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</a:t>
            </a:r>
            <a:r>
              <a:rPr kumimoji="0" lang="de-DE" altLang="de-DE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50</a:t>
            </a:r>
            <a:r>
              <a:rPr kumimoji="0" lang="de-DE" altLang="de-DE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de-DE" altLang="de-DE" sz="9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JetBrains Mono"/>
              </a:rPr>
              <a:t>validation_data</a:t>
            </a:r>
            <a:r>
              <a:rPr kumimoji="0" lang="de-DE" altLang="de-DE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=(</a:t>
            </a:r>
            <a:r>
              <a:rPr kumimoji="0" lang="de-DE" altLang="de-DE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dfFeaturesTestPB</a:t>
            </a:r>
            <a:r>
              <a:rPr kumimoji="0" lang="de-DE" altLang="de-DE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de-DE" altLang="de-DE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dfLabelsTestPB</a:t>
            </a:r>
            <a:r>
              <a:rPr kumimoji="0" lang="de-DE" altLang="de-DE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))</a:t>
            </a: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4306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FF2B88-9EFF-B2EC-D6A6-E98DA69AF4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81564" y="163647"/>
            <a:ext cx="4507665" cy="1325563"/>
          </a:xfrm>
        </p:spPr>
        <p:txBody>
          <a:bodyPr/>
          <a:lstStyle/>
          <a:p>
            <a:r>
              <a:rPr lang="de-CH" dirty="0"/>
              <a:t>2. </a:t>
            </a:r>
            <a:r>
              <a:rPr lang="de-CH" dirty="0" err="1"/>
              <a:t>Optimizing</a:t>
            </a:r>
            <a:r>
              <a:rPr lang="de-CH" dirty="0"/>
              <a:t> Input Data</a:t>
            </a:r>
          </a:p>
        </p:txBody>
      </p:sp>
      <p:pic>
        <p:nvPicPr>
          <p:cNvPr id="9" name="Inhaltsplatzhalter 8" descr="Ein Bild, das Text, Handschrift, Reihe, Diagramm enthält.&#10;&#10;Automatisch generierte Beschreibung">
            <a:extLst>
              <a:ext uri="{FF2B5EF4-FFF2-40B4-BE49-F238E27FC236}">
                <a16:creationId xmlns:a16="http://schemas.microsoft.com/office/drawing/2014/main" id="{EA30CDC6-C075-BC1D-C872-B2CFDD8930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0644" y="3622458"/>
            <a:ext cx="6388559" cy="3235542"/>
          </a:xfrm>
        </p:spPr>
      </p:pic>
      <p:pic>
        <p:nvPicPr>
          <p:cNvPr id="11" name="Grafik 10" descr="Ein Bild, das Text, Screenshot, Schrift, Zahl enthält.&#10;&#10;Automatisch generierte Beschreibung">
            <a:extLst>
              <a:ext uri="{FF2B5EF4-FFF2-40B4-BE49-F238E27FC236}">
                <a16:creationId xmlns:a16="http://schemas.microsoft.com/office/drawing/2014/main" id="{CCEFCBDC-8CDE-4766-D71E-E4EE506792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977"/>
            <a:ext cx="7481564" cy="3789104"/>
          </a:xfrm>
          <a:prstGeom prst="rect">
            <a:avLst/>
          </a:prstGeom>
        </p:spPr>
      </p:pic>
      <p:sp>
        <p:nvSpPr>
          <p:cNvPr id="12" name="Pfeil: gebogen 11">
            <a:extLst>
              <a:ext uri="{FF2B5EF4-FFF2-40B4-BE49-F238E27FC236}">
                <a16:creationId xmlns:a16="http://schemas.microsoft.com/office/drawing/2014/main" id="{4E2D4D27-5751-E451-0B81-AFED0481ABB1}"/>
              </a:ext>
            </a:extLst>
          </p:cNvPr>
          <p:cNvSpPr/>
          <p:nvPr/>
        </p:nvSpPr>
        <p:spPr>
          <a:xfrm rot="5400000">
            <a:off x="7229960" y="1576683"/>
            <a:ext cx="1883044" cy="2208507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>
              <a:solidFill>
                <a:schemeClr val="tx1"/>
              </a:solidFill>
            </a:endParaRP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3475D2D0-AA2A-4007-E54A-6359E36CA1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46482" y="1195371"/>
            <a:ext cx="2455351" cy="1839068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13252740-FD50-07F2-FC41-6853DA528C63}"/>
              </a:ext>
            </a:extLst>
          </p:cNvPr>
          <p:cNvSpPr txBox="1"/>
          <p:nvPr/>
        </p:nvSpPr>
        <p:spPr>
          <a:xfrm>
            <a:off x="10407113" y="2973932"/>
            <a:ext cx="12011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100" dirty="0" err="1"/>
              <a:t>Availability</a:t>
            </a:r>
            <a:r>
              <a:rPr lang="de-CH" sz="1100" dirty="0"/>
              <a:t> Group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48CCD3BD-9285-EB1A-4986-1A6437F98D15}"/>
              </a:ext>
            </a:extLst>
          </p:cNvPr>
          <p:cNvSpPr txBox="1"/>
          <p:nvPr/>
        </p:nvSpPr>
        <p:spPr>
          <a:xfrm rot="16200000">
            <a:off x="9176977" y="1984100"/>
            <a:ext cx="7952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100" dirty="0" err="1"/>
              <a:t>Frequency</a:t>
            </a:r>
            <a:endParaRPr lang="de-CH" sz="1100" dirty="0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D25CDAF4-0D5F-A2CD-EAF8-C72C98A05CD0}"/>
              </a:ext>
            </a:extLst>
          </p:cNvPr>
          <p:cNvSpPr txBox="1"/>
          <p:nvPr/>
        </p:nvSpPr>
        <p:spPr>
          <a:xfrm>
            <a:off x="10051839" y="1051387"/>
            <a:ext cx="18773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100" dirty="0" err="1"/>
              <a:t>Histogram</a:t>
            </a:r>
            <a:r>
              <a:rPr lang="de-CH" sz="1100" dirty="0"/>
              <a:t> </a:t>
            </a:r>
            <a:r>
              <a:rPr lang="de-CH" sz="1100" dirty="0" err="1"/>
              <a:t>Availability</a:t>
            </a:r>
            <a:r>
              <a:rPr lang="de-CH" sz="1100" dirty="0"/>
              <a:t> Groups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2356DC7F-8C26-5104-A3CC-5FE95137B42C}"/>
              </a:ext>
            </a:extLst>
          </p:cNvPr>
          <p:cNvSpPr txBox="1"/>
          <p:nvPr/>
        </p:nvSpPr>
        <p:spPr>
          <a:xfrm>
            <a:off x="8171482" y="6694353"/>
            <a:ext cx="951518" cy="215444"/>
          </a:xfrm>
          <a:prstGeom prst="rect">
            <a:avLst/>
          </a:prstGeom>
          <a:solidFill>
            <a:schemeClr val="bg1"/>
          </a:solidFill>
        </p:spPr>
        <p:txBody>
          <a:bodyPr wrap="square" tIns="0" rtlCol="0">
            <a:spAutoFit/>
          </a:bodyPr>
          <a:lstStyle/>
          <a:p>
            <a:r>
              <a:rPr lang="de-CH" sz="1100" dirty="0" err="1"/>
              <a:t>Timestamp</a:t>
            </a:r>
            <a:endParaRPr lang="de-CH" sz="1100" dirty="0"/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3402850A-FA25-75C0-2F0A-EC3AE0733D5E}"/>
              </a:ext>
            </a:extLst>
          </p:cNvPr>
          <p:cNvSpPr txBox="1"/>
          <p:nvPr/>
        </p:nvSpPr>
        <p:spPr>
          <a:xfrm>
            <a:off x="5425331" y="5117172"/>
            <a:ext cx="261610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de-CH" sz="1100" dirty="0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AC062A8B-0C2E-141F-8EDF-606BE26C49EA}"/>
              </a:ext>
            </a:extLst>
          </p:cNvPr>
          <p:cNvSpPr txBox="1"/>
          <p:nvPr/>
        </p:nvSpPr>
        <p:spPr>
          <a:xfrm rot="16200000">
            <a:off x="4955577" y="5109424"/>
            <a:ext cx="1201118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CH" sz="1100" dirty="0" err="1"/>
              <a:t>Availability</a:t>
            </a:r>
            <a:r>
              <a:rPr lang="de-CH" sz="1100" dirty="0"/>
              <a:t> Group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BB2FD702-DAC5-2E49-6577-265E420F002C}"/>
              </a:ext>
            </a:extLst>
          </p:cNvPr>
          <p:cNvSpPr txBox="1"/>
          <p:nvPr/>
        </p:nvSpPr>
        <p:spPr>
          <a:xfrm>
            <a:off x="3102676" y="3622458"/>
            <a:ext cx="951518" cy="215444"/>
          </a:xfrm>
          <a:prstGeom prst="rect">
            <a:avLst/>
          </a:prstGeom>
          <a:solidFill>
            <a:schemeClr val="bg1"/>
          </a:solidFill>
        </p:spPr>
        <p:txBody>
          <a:bodyPr wrap="square" tIns="0" rtlCol="0">
            <a:spAutoFit/>
          </a:bodyPr>
          <a:lstStyle/>
          <a:p>
            <a:r>
              <a:rPr lang="de-CH" sz="1100" dirty="0" err="1"/>
              <a:t>Timestamp</a:t>
            </a:r>
            <a:endParaRPr lang="de-CH" sz="1100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5B8F7199-FD1D-DE2F-F18D-573314D89283}"/>
              </a:ext>
            </a:extLst>
          </p:cNvPr>
          <p:cNvSpPr txBox="1"/>
          <p:nvPr/>
        </p:nvSpPr>
        <p:spPr>
          <a:xfrm rot="16200000">
            <a:off x="-744413" y="2067629"/>
            <a:ext cx="1653663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CH" sz="1100" dirty="0" err="1"/>
              <a:t>No</a:t>
            </a:r>
            <a:r>
              <a:rPr lang="de-CH" sz="1100" dirty="0"/>
              <a:t>. </a:t>
            </a:r>
            <a:r>
              <a:rPr lang="de-CH" sz="1100" dirty="0" err="1"/>
              <a:t>of</a:t>
            </a:r>
            <a:r>
              <a:rPr lang="de-CH" sz="1100" dirty="0"/>
              <a:t> e-bikes </a:t>
            </a:r>
            <a:r>
              <a:rPr lang="de-CH" sz="1100" dirty="0" err="1"/>
              <a:t>available</a:t>
            </a:r>
            <a:endParaRPr lang="de-CH" sz="1100" dirty="0"/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F85E0584-8ED4-9F40-E7AD-7D10A7916FA7}"/>
              </a:ext>
            </a:extLst>
          </p:cNvPr>
          <p:cNvSpPr txBox="1"/>
          <p:nvPr/>
        </p:nvSpPr>
        <p:spPr>
          <a:xfrm>
            <a:off x="213224" y="150280"/>
            <a:ext cx="4103054" cy="215444"/>
          </a:xfrm>
          <a:prstGeom prst="rect">
            <a:avLst/>
          </a:prstGeom>
          <a:solidFill>
            <a:schemeClr val="bg1"/>
          </a:solidFill>
        </p:spPr>
        <p:txBody>
          <a:bodyPr wrap="square" tIns="0" rtlCol="0">
            <a:spAutoFit/>
          </a:bodyPr>
          <a:lstStyle/>
          <a:p>
            <a:r>
              <a:rPr lang="de-CH" sz="1100" dirty="0" err="1"/>
              <a:t>Availability</a:t>
            </a:r>
            <a:r>
              <a:rPr lang="de-CH" sz="1100" dirty="0"/>
              <a:t> Data 15.05.2023 -15.09.2023 Gelateria di Berna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694433CF-D5F5-B03A-9CEB-085DCD822F07}"/>
              </a:ext>
            </a:extLst>
          </p:cNvPr>
          <p:cNvSpPr txBox="1"/>
          <p:nvPr/>
        </p:nvSpPr>
        <p:spPr>
          <a:xfrm>
            <a:off x="5686941" y="3683894"/>
            <a:ext cx="3959541" cy="215444"/>
          </a:xfrm>
          <a:prstGeom prst="rect">
            <a:avLst/>
          </a:prstGeom>
          <a:solidFill>
            <a:schemeClr val="bg1"/>
          </a:solidFill>
        </p:spPr>
        <p:txBody>
          <a:bodyPr wrap="square" tIns="0" rtlCol="0">
            <a:spAutoFit/>
          </a:bodyPr>
          <a:lstStyle/>
          <a:p>
            <a:r>
              <a:rPr lang="de-CH" sz="1100" dirty="0" err="1"/>
              <a:t>Availability</a:t>
            </a:r>
            <a:r>
              <a:rPr lang="de-CH" sz="1100" dirty="0"/>
              <a:t> Group Data 15.05.2023 -15.09.2023 Gelateria di Berna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EBA8E524-647F-3FC8-855F-4A39FA89B9C6}"/>
              </a:ext>
            </a:extLst>
          </p:cNvPr>
          <p:cNvSpPr txBox="1"/>
          <p:nvPr/>
        </p:nvSpPr>
        <p:spPr>
          <a:xfrm>
            <a:off x="-48387" y="5676978"/>
            <a:ext cx="4928813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de-CH" sz="1400" dirty="0">
                <a:sym typeface="Wingdings" panose="05000000000000000000" pitchFamily="2" charset="2"/>
              </a:rPr>
              <a:t>Group 0 = 0 </a:t>
            </a:r>
            <a:r>
              <a:rPr lang="de-CH" sz="1400" dirty="0" err="1">
                <a:sym typeface="Wingdings" panose="05000000000000000000" pitchFamily="2" charset="2"/>
              </a:rPr>
              <a:t>to</a:t>
            </a:r>
            <a:r>
              <a:rPr lang="de-CH" sz="1400" dirty="0">
                <a:sym typeface="Wingdings" panose="05000000000000000000" pitchFamily="2" charset="2"/>
              </a:rPr>
              <a:t> 1 bike </a:t>
            </a:r>
            <a:r>
              <a:rPr lang="de-CH" sz="1400" dirty="0" err="1">
                <a:sym typeface="Wingdings" panose="05000000000000000000" pitchFamily="2" charset="2"/>
              </a:rPr>
              <a:t>is</a:t>
            </a:r>
            <a:r>
              <a:rPr lang="de-CH" sz="1400" dirty="0">
                <a:sym typeface="Wingdings" panose="05000000000000000000" pitchFamily="2" charset="2"/>
              </a:rPr>
              <a:t> </a:t>
            </a:r>
            <a:r>
              <a:rPr lang="de-CH" sz="1400" dirty="0" err="1">
                <a:sym typeface="Wingdings" panose="05000000000000000000" pitchFamily="2" charset="2"/>
              </a:rPr>
              <a:t>available</a:t>
            </a:r>
            <a:endParaRPr lang="de-CH" sz="1400" dirty="0">
              <a:sym typeface="Wingdings" panose="05000000000000000000" pitchFamily="2" charset="2"/>
            </a:endParaRPr>
          </a:p>
          <a:p>
            <a:pPr lvl="1"/>
            <a:r>
              <a:rPr lang="de-CH" sz="1400" dirty="0">
                <a:sym typeface="Wingdings" panose="05000000000000000000" pitchFamily="2" charset="2"/>
              </a:rPr>
              <a:t>Group 1 = 2 </a:t>
            </a:r>
            <a:r>
              <a:rPr lang="de-CH" sz="1400" dirty="0" err="1">
                <a:sym typeface="Wingdings" panose="05000000000000000000" pitchFamily="2" charset="2"/>
              </a:rPr>
              <a:t>to</a:t>
            </a:r>
            <a:r>
              <a:rPr lang="de-CH" sz="1400" dirty="0">
                <a:sym typeface="Wingdings" panose="05000000000000000000" pitchFamily="2" charset="2"/>
              </a:rPr>
              <a:t> 4 </a:t>
            </a:r>
            <a:r>
              <a:rPr lang="de-CH" sz="1400" dirty="0" err="1">
                <a:sym typeface="Wingdings" panose="05000000000000000000" pitchFamily="2" charset="2"/>
              </a:rPr>
              <a:t>bikes</a:t>
            </a:r>
            <a:r>
              <a:rPr lang="de-CH" sz="1400" dirty="0">
                <a:sym typeface="Wingdings" panose="05000000000000000000" pitchFamily="2" charset="2"/>
              </a:rPr>
              <a:t> </a:t>
            </a:r>
            <a:r>
              <a:rPr lang="de-CH" sz="1400" dirty="0" err="1">
                <a:sym typeface="Wingdings" panose="05000000000000000000" pitchFamily="2" charset="2"/>
              </a:rPr>
              <a:t>are</a:t>
            </a:r>
            <a:r>
              <a:rPr lang="de-CH" sz="1400" dirty="0">
                <a:sym typeface="Wingdings" panose="05000000000000000000" pitchFamily="2" charset="2"/>
              </a:rPr>
              <a:t> </a:t>
            </a:r>
            <a:r>
              <a:rPr lang="de-CH" sz="1400" dirty="0" err="1">
                <a:sym typeface="Wingdings" panose="05000000000000000000" pitchFamily="2" charset="2"/>
              </a:rPr>
              <a:t>available</a:t>
            </a:r>
            <a:endParaRPr lang="de-CH" sz="1400" dirty="0">
              <a:sym typeface="Wingdings" panose="05000000000000000000" pitchFamily="2" charset="2"/>
            </a:endParaRPr>
          </a:p>
          <a:p>
            <a:pPr lvl="1"/>
            <a:r>
              <a:rPr lang="de-CH" sz="1400" dirty="0">
                <a:sym typeface="Wingdings" panose="05000000000000000000" pitchFamily="2" charset="2"/>
              </a:rPr>
              <a:t>Group 2 = </a:t>
            </a:r>
            <a:r>
              <a:rPr lang="de-CH" sz="1400" dirty="0" err="1">
                <a:sym typeface="Wingdings" panose="05000000000000000000" pitchFamily="2" charset="2"/>
              </a:rPr>
              <a:t>more</a:t>
            </a:r>
            <a:r>
              <a:rPr lang="de-CH" sz="1400" dirty="0">
                <a:sym typeface="Wingdings" panose="05000000000000000000" pitchFamily="2" charset="2"/>
              </a:rPr>
              <a:t> </a:t>
            </a:r>
            <a:r>
              <a:rPr lang="de-CH" sz="1400" dirty="0" err="1">
                <a:sym typeface="Wingdings" panose="05000000000000000000" pitchFamily="2" charset="2"/>
              </a:rPr>
              <a:t>than</a:t>
            </a:r>
            <a:r>
              <a:rPr lang="de-CH" sz="1400" dirty="0">
                <a:sym typeface="Wingdings" panose="05000000000000000000" pitchFamily="2" charset="2"/>
              </a:rPr>
              <a:t> 4 </a:t>
            </a:r>
            <a:r>
              <a:rPr lang="de-CH" sz="1400" dirty="0" err="1">
                <a:sym typeface="Wingdings" panose="05000000000000000000" pitchFamily="2" charset="2"/>
              </a:rPr>
              <a:t>bikes</a:t>
            </a:r>
            <a:r>
              <a:rPr lang="de-CH" sz="1400" dirty="0">
                <a:sym typeface="Wingdings" panose="05000000000000000000" pitchFamily="2" charset="2"/>
              </a:rPr>
              <a:t> </a:t>
            </a:r>
            <a:r>
              <a:rPr lang="de-CH" sz="1400" dirty="0" err="1">
                <a:sym typeface="Wingdings" panose="05000000000000000000" pitchFamily="2" charset="2"/>
              </a:rPr>
              <a:t>are</a:t>
            </a:r>
            <a:r>
              <a:rPr lang="de-CH" sz="1400" dirty="0">
                <a:sym typeface="Wingdings" panose="05000000000000000000" pitchFamily="2" charset="2"/>
              </a:rPr>
              <a:t> </a:t>
            </a:r>
            <a:r>
              <a:rPr lang="de-CH" sz="1400" dirty="0" err="1">
                <a:sym typeface="Wingdings" panose="05000000000000000000" pitchFamily="2" charset="2"/>
              </a:rPr>
              <a:t>available</a:t>
            </a:r>
            <a:r>
              <a:rPr lang="de-CH" sz="1400" dirty="0">
                <a:sym typeface="Wingdings" panose="05000000000000000000" pitchFamily="2" charset="2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737897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CA685E2-FB3E-83C0-8C75-FA32D1B16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sz="2800" b="0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Neural</a:t>
            </a:r>
            <a:r>
              <a:rPr lang="de-CH" sz="28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 Network</a:t>
            </a:r>
            <a:br>
              <a:rPr lang="de-CH" sz="28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</a:br>
            <a:r>
              <a:rPr lang="de-CH" sz="2800" b="0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Process</a:t>
            </a:r>
            <a:r>
              <a:rPr lang="de-CH" sz="28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de-CH" sz="2800" b="0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to</a:t>
            </a:r>
            <a:r>
              <a:rPr lang="de-CH" sz="28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de-CH" sz="2800" b="0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getting</a:t>
            </a:r>
            <a:r>
              <a:rPr lang="de-CH" sz="28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de-CH" sz="2800" b="0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acceptable</a:t>
            </a:r>
            <a:r>
              <a:rPr lang="de-CH" sz="28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de-CH" sz="2800" dirty="0" err="1">
                <a:solidFill>
                  <a:srgbClr val="212121"/>
                </a:solidFill>
                <a:latin typeface="Roboto" panose="02000000000000000000" pitchFamily="2" charset="0"/>
              </a:rPr>
              <a:t>r</a:t>
            </a:r>
            <a:r>
              <a:rPr lang="de-CH" sz="2800" b="0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esults</a:t>
            </a:r>
            <a:r>
              <a:rPr lang="de-CH" sz="28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 </a:t>
            </a:r>
            <a:endParaRPr lang="de-CH" sz="28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A84286C-96F3-6B3C-A2CB-046BC1849E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56010" cy="4667250"/>
          </a:xfrm>
        </p:spPr>
        <p:txBody>
          <a:bodyPr>
            <a:noAutofit/>
          </a:bodyPr>
          <a:lstStyle/>
          <a:p>
            <a:pPr marL="514350" indent="-514350">
              <a:lnSpc>
                <a:spcPct val="150000"/>
              </a:lnSpc>
              <a:buFont typeface="Arial" panose="020B0604020202020204" pitchFamily="34" charset="0"/>
              <a:buAutoNum type="arabicPeriod"/>
            </a:pPr>
            <a:r>
              <a:rPr lang="de-CH" sz="1800" dirty="0"/>
              <a:t>Start </a:t>
            </a:r>
            <a:r>
              <a:rPr lang="de-CH" sz="1800" dirty="0" err="1"/>
              <a:t>with</a:t>
            </a:r>
            <a:r>
              <a:rPr lang="de-CH" sz="1800" dirty="0"/>
              <a:t> </a:t>
            </a:r>
            <a:r>
              <a:rPr lang="de-CH" sz="1800" dirty="0" err="1"/>
              <a:t>random</a:t>
            </a:r>
            <a:r>
              <a:rPr lang="de-CH" sz="1800" dirty="0"/>
              <a:t> </a:t>
            </a:r>
            <a:r>
              <a:rPr lang="de-CH" sz="1800" dirty="0" err="1"/>
              <a:t>parameter</a:t>
            </a:r>
            <a:r>
              <a:rPr lang="de-CH" sz="1800" dirty="0"/>
              <a:t> </a:t>
            </a:r>
            <a:r>
              <a:rPr lang="de-CH" sz="1800" dirty="0">
                <a:sym typeface="Wingdings" panose="05000000000000000000" pitchFamily="2" charset="2"/>
              </a:rPr>
              <a:t> </a:t>
            </a:r>
            <a:r>
              <a:rPr lang="de-CH" sz="1800" dirty="0" err="1"/>
              <a:t>Results</a:t>
            </a:r>
            <a:r>
              <a:rPr lang="de-CH" sz="1800" dirty="0"/>
              <a:t> not </a:t>
            </a:r>
            <a:r>
              <a:rPr lang="de-CH" sz="1800" dirty="0" err="1"/>
              <a:t>usable</a:t>
            </a:r>
            <a:endParaRPr lang="de-CH" sz="1800" dirty="0"/>
          </a:p>
          <a:p>
            <a:pPr marL="514350" indent="-514350">
              <a:lnSpc>
                <a:spcPct val="150000"/>
              </a:lnSpc>
              <a:buFont typeface="Arial" panose="020B0604020202020204" pitchFamily="34" charset="0"/>
              <a:buAutoNum type="arabicPeriod"/>
            </a:pPr>
            <a:endParaRPr lang="de-CH" sz="1800" dirty="0"/>
          </a:p>
          <a:p>
            <a:pPr marL="514350" indent="-514350">
              <a:lnSpc>
                <a:spcPct val="150000"/>
              </a:lnSpc>
              <a:buFont typeface="Arial" panose="020B0604020202020204" pitchFamily="34" charset="0"/>
              <a:buAutoNum type="arabicPeriod"/>
            </a:pPr>
            <a:endParaRPr lang="de-CH" sz="1800" dirty="0"/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de-CH" sz="1800" dirty="0" err="1"/>
              <a:t>Optimizing</a:t>
            </a:r>
            <a:r>
              <a:rPr lang="de-CH" sz="1800" dirty="0"/>
              <a:t> Input Data (</a:t>
            </a:r>
            <a:r>
              <a:rPr lang="de-CH" sz="1800" dirty="0" err="1"/>
              <a:t>Availability</a:t>
            </a:r>
            <a:r>
              <a:rPr lang="de-CH" sz="1800" dirty="0"/>
              <a:t> Groups) </a:t>
            </a:r>
            <a:r>
              <a:rPr lang="de-CH" sz="1800" dirty="0">
                <a:sym typeface="Wingdings" panose="05000000000000000000" pitchFamily="2" charset="2"/>
              </a:rPr>
              <a:t> Still not </a:t>
            </a:r>
            <a:r>
              <a:rPr lang="de-CH" sz="1800" dirty="0" err="1">
                <a:sym typeface="Wingdings" panose="05000000000000000000" pitchFamily="2" charset="2"/>
              </a:rPr>
              <a:t>usable</a:t>
            </a:r>
            <a:endParaRPr lang="de-CH" sz="1800" dirty="0">
              <a:sym typeface="Wingdings" panose="05000000000000000000" pitchFamily="2" charset="2"/>
            </a:endParaRPr>
          </a:p>
          <a:p>
            <a:pPr marL="514350" indent="-514350">
              <a:lnSpc>
                <a:spcPct val="150000"/>
              </a:lnSpc>
              <a:buFont typeface="Arial" panose="020B0604020202020204" pitchFamily="34" charset="0"/>
              <a:buAutoNum type="arabicPeriod"/>
            </a:pPr>
            <a:r>
              <a:rPr lang="de-CH" sz="1800" dirty="0" err="1"/>
              <a:t>Optimizing</a:t>
            </a:r>
            <a:r>
              <a:rPr lang="de-CH" sz="1800" dirty="0"/>
              <a:t> Input Data</a:t>
            </a:r>
            <a:r>
              <a:rPr lang="de-CH" sz="1800" dirty="0">
                <a:sym typeface="Wingdings" panose="05000000000000000000" pitchFamily="2" charset="2"/>
              </a:rPr>
              <a:t> (</a:t>
            </a:r>
            <a:r>
              <a:rPr lang="de-CH" sz="1800" dirty="0" err="1">
                <a:sym typeface="Wingdings" panose="05000000000000000000" pitchFamily="2" charset="2"/>
              </a:rPr>
              <a:t>take</a:t>
            </a:r>
            <a:r>
              <a:rPr lang="de-CH" sz="1800" dirty="0">
                <a:sym typeface="Wingdings" panose="05000000000000000000" pitchFamily="2" charset="2"/>
              </a:rPr>
              <a:t> just </a:t>
            </a:r>
            <a:r>
              <a:rPr lang="de-CH" sz="1800" dirty="0" err="1">
                <a:sym typeface="Wingdings" panose="05000000000000000000" pitchFamily="2" charset="2"/>
              </a:rPr>
              <a:t>one</a:t>
            </a:r>
            <a:r>
              <a:rPr lang="de-CH" sz="1800" dirty="0">
                <a:sym typeface="Wingdings" panose="05000000000000000000" pitchFamily="2" charset="2"/>
              </a:rPr>
              <a:t> Season)  </a:t>
            </a:r>
            <a:r>
              <a:rPr lang="de-CH" sz="1800" dirty="0" err="1">
                <a:sym typeface="Wingdings" panose="05000000000000000000" pitchFamily="2" charset="2"/>
              </a:rPr>
              <a:t>getting</a:t>
            </a:r>
            <a:r>
              <a:rPr lang="de-CH" sz="1800" dirty="0">
                <a:sym typeface="Wingdings" panose="05000000000000000000" pitchFamily="2" charset="2"/>
              </a:rPr>
              <a:t> </a:t>
            </a:r>
            <a:r>
              <a:rPr lang="de-CH" sz="1800" dirty="0" err="1">
                <a:sym typeface="Wingdings" panose="05000000000000000000" pitchFamily="2" charset="2"/>
              </a:rPr>
              <a:t>better</a:t>
            </a:r>
            <a:endParaRPr lang="de-CH" sz="1800" dirty="0">
              <a:sym typeface="Wingdings" panose="05000000000000000000" pitchFamily="2" charset="2"/>
            </a:endParaRPr>
          </a:p>
          <a:p>
            <a:pPr marL="457200" lvl="1" indent="0">
              <a:lnSpc>
                <a:spcPct val="150000"/>
              </a:lnSpc>
              <a:buNone/>
            </a:pPr>
            <a:r>
              <a:rPr lang="de-CH" sz="1400" dirty="0">
                <a:sym typeface="Wingdings" panose="05000000000000000000" pitchFamily="2" charset="2"/>
              </a:rPr>
              <a:t>  </a:t>
            </a:r>
            <a:r>
              <a:rPr lang="de-CH" sz="1400" dirty="0"/>
              <a:t>15.05.2023 – 15.09.2023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de-CH" sz="1800" dirty="0" err="1"/>
              <a:t>Optimizing</a:t>
            </a:r>
            <a:r>
              <a:rPr lang="de-CH" sz="1800" dirty="0"/>
              <a:t> Input Data</a:t>
            </a:r>
            <a:r>
              <a:rPr lang="de-CH" sz="1800" dirty="0">
                <a:sym typeface="Wingdings" panose="05000000000000000000" pitchFamily="2" charset="2"/>
              </a:rPr>
              <a:t> (Train </a:t>
            </a:r>
            <a:r>
              <a:rPr lang="de-CH" sz="1800" dirty="0" err="1">
                <a:sym typeface="Wingdings" panose="05000000000000000000" pitchFamily="2" charset="2"/>
              </a:rPr>
              <a:t>for</a:t>
            </a:r>
            <a:r>
              <a:rPr lang="de-CH" sz="1800" dirty="0">
                <a:sym typeface="Wingdings" panose="05000000000000000000" pitchFamily="2" charset="2"/>
              </a:rPr>
              <a:t> just </a:t>
            </a:r>
            <a:r>
              <a:rPr lang="de-CH" sz="1800" dirty="0" err="1">
                <a:sym typeface="Wingdings" panose="05000000000000000000" pitchFamily="2" charset="2"/>
              </a:rPr>
              <a:t>one</a:t>
            </a:r>
            <a:r>
              <a:rPr lang="de-CH" sz="1800" dirty="0">
                <a:sym typeface="Wingdings" panose="05000000000000000000" pitchFamily="2" charset="2"/>
              </a:rPr>
              <a:t> Station)  </a:t>
            </a:r>
            <a:r>
              <a:rPr lang="de-CH" sz="1800" dirty="0" err="1">
                <a:sym typeface="Wingdings" panose="05000000000000000000" pitchFamily="2" charset="2"/>
              </a:rPr>
              <a:t>getting</a:t>
            </a:r>
            <a:r>
              <a:rPr lang="de-CH" sz="1800" dirty="0">
                <a:sym typeface="Wingdings" panose="05000000000000000000" pitchFamily="2" charset="2"/>
              </a:rPr>
              <a:t> </a:t>
            </a:r>
            <a:r>
              <a:rPr lang="de-CH" sz="1800" dirty="0" err="1">
                <a:sym typeface="Wingdings" panose="05000000000000000000" pitchFamily="2" charset="2"/>
              </a:rPr>
              <a:t>way</a:t>
            </a:r>
            <a:r>
              <a:rPr lang="de-CH" sz="1800" dirty="0">
                <a:sym typeface="Wingdings" panose="05000000000000000000" pitchFamily="2" charset="2"/>
              </a:rPr>
              <a:t> </a:t>
            </a:r>
            <a:r>
              <a:rPr lang="de-CH" sz="1800" dirty="0" err="1">
                <a:sym typeface="Wingdings" panose="05000000000000000000" pitchFamily="2" charset="2"/>
              </a:rPr>
              <a:t>better</a:t>
            </a:r>
            <a:endParaRPr lang="de-CH" sz="1800" dirty="0">
              <a:sym typeface="Wingdings" panose="05000000000000000000" pitchFamily="2" charset="2"/>
            </a:endParaRP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de-CH" sz="1800" dirty="0" err="1">
                <a:sym typeface="Wingdings" panose="05000000000000000000" pitchFamily="2" charset="2"/>
              </a:rPr>
              <a:t>Playing</a:t>
            </a:r>
            <a:r>
              <a:rPr lang="de-CH" sz="1800" dirty="0">
                <a:sym typeface="Wingdings" panose="05000000000000000000" pitchFamily="2" charset="2"/>
              </a:rPr>
              <a:t> a </a:t>
            </a:r>
            <a:r>
              <a:rPr lang="de-CH" sz="1800" dirty="0" err="1">
                <a:sym typeface="Wingdings" panose="05000000000000000000" pitchFamily="2" charset="2"/>
              </a:rPr>
              <a:t>lot</a:t>
            </a:r>
            <a:r>
              <a:rPr lang="de-CH" sz="1800" dirty="0">
                <a:sym typeface="Wingdings" panose="05000000000000000000" pitchFamily="2" charset="2"/>
              </a:rPr>
              <a:t> </a:t>
            </a:r>
            <a:r>
              <a:rPr lang="de-CH" sz="1800" dirty="0" err="1">
                <a:sym typeface="Wingdings" panose="05000000000000000000" pitchFamily="2" charset="2"/>
              </a:rPr>
              <a:t>with</a:t>
            </a:r>
            <a:r>
              <a:rPr lang="de-CH" sz="1800" dirty="0">
                <a:sym typeface="Wingdings" panose="05000000000000000000" pitchFamily="2" charset="2"/>
              </a:rPr>
              <a:t> </a:t>
            </a:r>
            <a:r>
              <a:rPr lang="de-CH" sz="1800" dirty="0" err="1">
                <a:sym typeface="Wingdings" panose="05000000000000000000" pitchFamily="2" charset="2"/>
              </a:rPr>
              <a:t>parameters</a:t>
            </a:r>
            <a:endParaRPr lang="de-CH" sz="1800" dirty="0">
              <a:sym typeface="Wingdings" panose="05000000000000000000" pitchFamily="2" charset="2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91CFF9B5-B186-EE19-A4AE-DFF7612117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4590" y="2434687"/>
            <a:ext cx="3962400" cy="85725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A624F6D9-941E-025C-12EA-2872129929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7673" y="2716876"/>
            <a:ext cx="1921951" cy="292869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613654A0-92C4-0252-85AC-BA84D98A41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0637" y="2515647"/>
            <a:ext cx="3028950" cy="69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882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4431E3-6E06-17B8-862A-5A405B4AE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100" dirty="0">
                <a:solidFill>
                  <a:srgbClr val="212121"/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Process to getting acceptable results </a:t>
            </a:r>
            <a:br>
              <a:rPr lang="de-CH" sz="4400" dirty="0">
                <a:sym typeface="Wingdings" panose="05000000000000000000" pitchFamily="2" charset="2"/>
              </a:rPr>
            </a:br>
            <a:r>
              <a:rPr lang="de-CH" sz="3100" dirty="0">
                <a:solidFill>
                  <a:srgbClr val="212121"/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5.Playing a </a:t>
            </a:r>
            <a:r>
              <a:rPr lang="de-CH" sz="3100" dirty="0" err="1">
                <a:solidFill>
                  <a:srgbClr val="212121"/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lot</a:t>
            </a:r>
            <a:r>
              <a:rPr lang="de-CH" sz="3100" dirty="0">
                <a:solidFill>
                  <a:srgbClr val="212121"/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 </a:t>
            </a:r>
            <a:r>
              <a:rPr lang="de-CH" sz="3100" dirty="0" err="1">
                <a:solidFill>
                  <a:srgbClr val="212121"/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with</a:t>
            </a:r>
            <a:r>
              <a:rPr lang="de-CH" sz="3100" dirty="0">
                <a:solidFill>
                  <a:srgbClr val="212121"/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 </a:t>
            </a:r>
            <a:r>
              <a:rPr lang="de-CH" sz="3100" dirty="0" err="1">
                <a:solidFill>
                  <a:srgbClr val="212121"/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parameters</a:t>
            </a:r>
            <a:br>
              <a:rPr lang="de-CH" sz="3100" dirty="0">
                <a:solidFill>
                  <a:srgbClr val="212121"/>
                </a:solidFill>
                <a:latin typeface="Roboto" panose="02000000000000000000" pitchFamily="2" charset="0"/>
                <a:sym typeface="Wingdings" panose="05000000000000000000" pitchFamily="2" charset="2"/>
              </a:rPr>
            </a:br>
            <a:endParaRPr lang="en-US" sz="3100" dirty="0">
              <a:solidFill>
                <a:srgbClr val="212121"/>
              </a:solidFill>
              <a:latin typeface="Roboto" panose="02000000000000000000" pitchFamily="2" charset="0"/>
            </a:endParaRP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AC8A1C82-83EF-CAD6-8440-6FA3FD2DD6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45065" y="2251348"/>
            <a:ext cx="3133000" cy="1177652"/>
          </a:xfr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347F22D5-07C6-5D65-A452-EE639C5142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234" y="2451063"/>
            <a:ext cx="2882684" cy="623658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5A7F8425-8BEE-0E73-C4CF-61A7397AC8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3580" y="3114721"/>
            <a:ext cx="1473941" cy="224600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0C5BD79E-85D0-9404-FEEB-A774F0D9FD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91353" y="3444497"/>
            <a:ext cx="1827430" cy="171079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38409885-F2FC-1E94-70B5-6B532DB09F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57312" y="2003107"/>
            <a:ext cx="3624988" cy="1311900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8D890D28-451E-D3CB-B66C-CDD86AAADB3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43824" y="3380244"/>
            <a:ext cx="1906422" cy="160879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C3255F0D-DE3E-D544-BF07-0BB59B5FC55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51473" y="3843021"/>
            <a:ext cx="3694532" cy="1928324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09FFFE56-44AC-EC86-3492-C891422A36E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67012" y="3830916"/>
            <a:ext cx="3624988" cy="1903265"/>
          </a:xfrm>
          <a:prstGeom prst="rect">
            <a:avLst/>
          </a:prstGeom>
        </p:spPr>
      </p:pic>
      <p:pic>
        <p:nvPicPr>
          <p:cNvPr id="25" name="Grafik 24">
            <a:extLst>
              <a:ext uri="{FF2B5EF4-FFF2-40B4-BE49-F238E27FC236}">
                <a16:creationId xmlns:a16="http://schemas.microsoft.com/office/drawing/2014/main" id="{1D9D63F0-F64B-30D3-0582-509798FECD9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8522" y="3807491"/>
            <a:ext cx="3452626" cy="1839454"/>
          </a:xfrm>
          <a:prstGeom prst="rect">
            <a:avLst/>
          </a:prstGeom>
        </p:spPr>
      </p:pic>
      <p:pic>
        <p:nvPicPr>
          <p:cNvPr id="1026" name="Picture 2" descr="Winner GIFs | GIFDB.com">
            <a:extLst>
              <a:ext uri="{FF2B5EF4-FFF2-40B4-BE49-F238E27FC236}">
                <a16:creationId xmlns:a16="http://schemas.microsoft.com/office/drawing/2014/main" id="{FD0C9850-C7AB-3681-B304-802E24A8CC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4960" y="941135"/>
            <a:ext cx="996735" cy="996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16742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CA685E2-FB3E-83C0-8C75-FA32D1B16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sz="2800" b="0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Neural</a:t>
            </a:r>
            <a:r>
              <a:rPr lang="de-CH" sz="28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 Network</a:t>
            </a:r>
            <a:br>
              <a:rPr lang="de-CH" sz="28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</a:br>
            <a:r>
              <a:rPr lang="de-CH" sz="2800" b="0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Process</a:t>
            </a:r>
            <a:r>
              <a:rPr lang="de-CH" sz="28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de-CH" sz="2800" b="0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to</a:t>
            </a:r>
            <a:r>
              <a:rPr lang="de-CH" sz="28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de-CH" sz="2800" b="0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getting</a:t>
            </a:r>
            <a:r>
              <a:rPr lang="de-CH" sz="28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de-CH" sz="2800" b="0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acceptable</a:t>
            </a:r>
            <a:r>
              <a:rPr lang="de-CH" sz="28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de-CH" sz="2800" dirty="0" err="1">
                <a:solidFill>
                  <a:srgbClr val="212121"/>
                </a:solidFill>
                <a:latin typeface="Roboto" panose="02000000000000000000" pitchFamily="2" charset="0"/>
              </a:rPr>
              <a:t>r</a:t>
            </a:r>
            <a:r>
              <a:rPr lang="de-CH" sz="2800" b="0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esults</a:t>
            </a:r>
            <a:r>
              <a:rPr lang="de-CH" sz="28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 </a:t>
            </a:r>
            <a:endParaRPr lang="de-CH" sz="28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A84286C-96F3-6B3C-A2CB-046BC1849E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56010" cy="4667250"/>
          </a:xfrm>
        </p:spPr>
        <p:txBody>
          <a:bodyPr>
            <a:noAutofit/>
          </a:bodyPr>
          <a:lstStyle/>
          <a:p>
            <a:pPr marL="514350" indent="-514350">
              <a:lnSpc>
                <a:spcPct val="150000"/>
              </a:lnSpc>
              <a:buFont typeface="Arial" panose="020B0604020202020204" pitchFamily="34" charset="0"/>
              <a:buAutoNum type="arabicPeriod"/>
            </a:pPr>
            <a:r>
              <a:rPr lang="de-CH" sz="1800" dirty="0"/>
              <a:t>Start </a:t>
            </a:r>
            <a:r>
              <a:rPr lang="de-CH" sz="1800" dirty="0" err="1"/>
              <a:t>with</a:t>
            </a:r>
            <a:r>
              <a:rPr lang="de-CH" sz="1800" dirty="0"/>
              <a:t> </a:t>
            </a:r>
            <a:r>
              <a:rPr lang="de-CH" sz="1800" dirty="0" err="1"/>
              <a:t>random</a:t>
            </a:r>
            <a:r>
              <a:rPr lang="de-CH" sz="1800" dirty="0"/>
              <a:t> </a:t>
            </a:r>
            <a:r>
              <a:rPr lang="de-CH" sz="1800" dirty="0" err="1"/>
              <a:t>parameter</a:t>
            </a:r>
            <a:r>
              <a:rPr lang="de-CH" sz="1800" dirty="0"/>
              <a:t> </a:t>
            </a:r>
            <a:r>
              <a:rPr lang="de-CH" sz="1800" dirty="0">
                <a:sym typeface="Wingdings" panose="05000000000000000000" pitchFamily="2" charset="2"/>
              </a:rPr>
              <a:t> </a:t>
            </a:r>
            <a:r>
              <a:rPr lang="de-CH" sz="1800" dirty="0" err="1"/>
              <a:t>Results</a:t>
            </a:r>
            <a:r>
              <a:rPr lang="de-CH" sz="1800" dirty="0"/>
              <a:t> not </a:t>
            </a:r>
            <a:r>
              <a:rPr lang="de-CH" sz="1800" dirty="0" err="1"/>
              <a:t>usable</a:t>
            </a:r>
            <a:endParaRPr lang="de-CH" sz="1800" dirty="0"/>
          </a:p>
          <a:p>
            <a:pPr marL="514350" indent="-514350">
              <a:lnSpc>
                <a:spcPct val="150000"/>
              </a:lnSpc>
              <a:buFont typeface="Arial" panose="020B0604020202020204" pitchFamily="34" charset="0"/>
              <a:buAutoNum type="arabicPeriod"/>
            </a:pPr>
            <a:endParaRPr lang="de-CH" sz="1800" dirty="0"/>
          </a:p>
          <a:p>
            <a:pPr marL="514350" indent="-514350">
              <a:lnSpc>
                <a:spcPct val="150000"/>
              </a:lnSpc>
              <a:buFont typeface="Arial" panose="020B0604020202020204" pitchFamily="34" charset="0"/>
              <a:buAutoNum type="arabicPeriod"/>
            </a:pPr>
            <a:endParaRPr lang="de-CH" sz="1800" dirty="0"/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de-CH" sz="1800" dirty="0" err="1"/>
              <a:t>Optimizing</a:t>
            </a:r>
            <a:r>
              <a:rPr lang="de-CH" sz="1800" dirty="0"/>
              <a:t> Input Data (</a:t>
            </a:r>
            <a:r>
              <a:rPr lang="de-CH" sz="1800" dirty="0" err="1"/>
              <a:t>Availability</a:t>
            </a:r>
            <a:r>
              <a:rPr lang="de-CH" sz="1800" dirty="0"/>
              <a:t> Groups) </a:t>
            </a:r>
            <a:r>
              <a:rPr lang="de-CH" sz="1800" dirty="0">
                <a:sym typeface="Wingdings" panose="05000000000000000000" pitchFamily="2" charset="2"/>
              </a:rPr>
              <a:t> Still not </a:t>
            </a:r>
            <a:r>
              <a:rPr lang="de-CH" sz="1800" dirty="0" err="1">
                <a:sym typeface="Wingdings" panose="05000000000000000000" pitchFamily="2" charset="2"/>
              </a:rPr>
              <a:t>usable</a:t>
            </a:r>
            <a:endParaRPr lang="de-CH" sz="1800" dirty="0">
              <a:sym typeface="Wingdings" panose="05000000000000000000" pitchFamily="2" charset="2"/>
            </a:endParaRPr>
          </a:p>
          <a:p>
            <a:pPr marL="514350" indent="-514350">
              <a:lnSpc>
                <a:spcPct val="150000"/>
              </a:lnSpc>
              <a:buFont typeface="Arial" panose="020B0604020202020204" pitchFamily="34" charset="0"/>
              <a:buAutoNum type="arabicPeriod"/>
            </a:pPr>
            <a:r>
              <a:rPr lang="de-CH" sz="1800" dirty="0" err="1"/>
              <a:t>Optimizing</a:t>
            </a:r>
            <a:r>
              <a:rPr lang="de-CH" sz="1800" dirty="0"/>
              <a:t> Input Data</a:t>
            </a:r>
            <a:r>
              <a:rPr lang="de-CH" sz="1800" dirty="0">
                <a:sym typeface="Wingdings" panose="05000000000000000000" pitchFamily="2" charset="2"/>
              </a:rPr>
              <a:t> (</a:t>
            </a:r>
            <a:r>
              <a:rPr lang="de-CH" sz="1800" dirty="0" err="1">
                <a:sym typeface="Wingdings" panose="05000000000000000000" pitchFamily="2" charset="2"/>
              </a:rPr>
              <a:t>take</a:t>
            </a:r>
            <a:r>
              <a:rPr lang="de-CH" sz="1800" dirty="0">
                <a:sym typeface="Wingdings" panose="05000000000000000000" pitchFamily="2" charset="2"/>
              </a:rPr>
              <a:t> just </a:t>
            </a:r>
            <a:r>
              <a:rPr lang="de-CH" sz="1800" dirty="0" err="1">
                <a:sym typeface="Wingdings" panose="05000000000000000000" pitchFamily="2" charset="2"/>
              </a:rPr>
              <a:t>one</a:t>
            </a:r>
            <a:r>
              <a:rPr lang="de-CH" sz="1800" dirty="0">
                <a:sym typeface="Wingdings" panose="05000000000000000000" pitchFamily="2" charset="2"/>
              </a:rPr>
              <a:t> Season)  </a:t>
            </a:r>
            <a:r>
              <a:rPr lang="de-CH" sz="1800" dirty="0" err="1">
                <a:sym typeface="Wingdings" panose="05000000000000000000" pitchFamily="2" charset="2"/>
              </a:rPr>
              <a:t>getting</a:t>
            </a:r>
            <a:r>
              <a:rPr lang="de-CH" sz="1800" dirty="0">
                <a:sym typeface="Wingdings" panose="05000000000000000000" pitchFamily="2" charset="2"/>
              </a:rPr>
              <a:t> </a:t>
            </a:r>
            <a:r>
              <a:rPr lang="de-CH" sz="1800" dirty="0" err="1">
                <a:sym typeface="Wingdings" panose="05000000000000000000" pitchFamily="2" charset="2"/>
              </a:rPr>
              <a:t>better</a:t>
            </a:r>
            <a:endParaRPr lang="de-CH" sz="1800" dirty="0">
              <a:sym typeface="Wingdings" panose="05000000000000000000" pitchFamily="2" charset="2"/>
            </a:endParaRPr>
          </a:p>
          <a:p>
            <a:pPr marL="457200" lvl="1" indent="0">
              <a:lnSpc>
                <a:spcPct val="150000"/>
              </a:lnSpc>
              <a:buNone/>
            </a:pPr>
            <a:r>
              <a:rPr lang="de-CH" sz="1400" dirty="0">
                <a:sym typeface="Wingdings" panose="05000000000000000000" pitchFamily="2" charset="2"/>
              </a:rPr>
              <a:t>  </a:t>
            </a:r>
            <a:r>
              <a:rPr lang="de-CH" sz="1400" dirty="0"/>
              <a:t>15.05.2023 – 15.09.2023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de-CH" sz="1800" dirty="0" err="1"/>
              <a:t>Optimizing</a:t>
            </a:r>
            <a:r>
              <a:rPr lang="de-CH" sz="1800" dirty="0"/>
              <a:t> Input Data</a:t>
            </a:r>
            <a:r>
              <a:rPr lang="de-CH" sz="1800" dirty="0">
                <a:sym typeface="Wingdings" panose="05000000000000000000" pitchFamily="2" charset="2"/>
              </a:rPr>
              <a:t> (Train </a:t>
            </a:r>
            <a:r>
              <a:rPr lang="de-CH" sz="1800" dirty="0" err="1">
                <a:sym typeface="Wingdings" panose="05000000000000000000" pitchFamily="2" charset="2"/>
              </a:rPr>
              <a:t>for</a:t>
            </a:r>
            <a:r>
              <a:rPr lang="de-CH" sz="1800" dirty="0">
                <a:sym typeface="Wingdings" panose="05000000000000000000" pitchFamily="2" charset="2"/>
              </a:rPr>
              <a:t> just </a:t>
            </a:r>
            <a:r>
              <a:rPr lang="de-CH" sz="1800" dirty="0" err="1">
                <a:sym typeface="Wingdings" panose="05000000000000000000" pitchFamily="2" charset="2"/>
              </a:rPr>
              <a:t>one</a:t>
            </a:r>
            <a:r>
              <a:rPr lang="de-CH" sz="1800" dirty="0">
                <a:sym typeface="Wingdings" panose="05000000000000000000" pitchFamily="2" charset="2"/>
              </a:rPr>
              <a:t> Station)  </a:t>
            </a:r>
            <a:r>
              <a:rPr lang="de-CH" sz="1800" dirty="0" err="1">
                <a:sym typeface="Wingdings" panose="05000000000000000000" pitchFamily="2" charset="2"/>
              </a:rPr>
              <a:t>getting</a:t>
            </a:r>
            <a:r>
              <a:rPr lang="de-CH" sz="1800" dirty="0">
                <a:sym typeface="Wingdings" panose="05000000000000000000" pitchFamily="2" charset="2"/>
              </a:rPr>
              <a:t> </a:t>
            </a:r>
            <a:r>
              <a:rPr lang="de-CH" sz="1800" dirty="0" err="1">
                <a:sym typeface="Wingdings" panose="05000000000000000000" pitchFamily="2" charset="2"/>
              </a:rPr>
              <a:t>way</a:t>
            </a:r>
            <a:r>
              <a:rPr lang="de-CH" sz="1800" dirty="0">
                <a:sym typeface="Wingdings" panose="05000000000000000000" pitchFamily="2" charset="2"/>
              </a:rPr>
              <a:t> </a:t>
            </a:r>
            <a:r>
              <a:rPr lang="de-CH" sz="1800" dirty="0" err="1">
                <a:sym typeface="Wingdings" panose="05000000000000000000" pitchFamily="2" charset="2"/>
              </a:rPr>
              <a:t>better</a:t>
            </a:r>
            <a:endParaRPr lang="de-CH" sz="1800" dirty="0">
              <a:sym typeface="Wingdings" panose="05000000000000000000" pitchFamily="2" charset="2"/>
            </a:endParaRP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de-CH" sz="1800" dirty="0" err="1">
                <a:sym typeface="Wingdings" panose="05000000000000000000" pitchFamily="2" charset="2"/>
              </a:rPr>
              <a:t>Playing</a:t>
            </a:r>
            <a:r>
              <a:rPr lang="de-CH" sz="1800" dirty="0">
                <a:sym typeface="Wingdings" panose="05000000000000000000" pitchFamily="2" charset="2"/>
              </a:rPr>
              <a:t> a </a:t>
            </a:r>
            <a:r>
              <a:rPr lang="de-CH" sz="1800" dirty="0" err="1">
                <a:sym typeface="Wingdings" panose="05000000000000000000" pitchFamily="2" charset="2"/>
              </a:rPr>
              <a:t>lot</a:t>
            </a:r>
            <a:r>
              <a:rPr lang="de-CH" sz="1800" dirty="0">
                <a:sym typeface="Wingdings" panose="05000000000000000000" pitchFamily="2" charset="2"/>
              </a:rPr>
              <a:t> </a:t>
            </a:r>
            <a:r>
              <a:rPr lang="de-CH" sz="1800" dirty="0" err="1">
                <a:sym typeface="Wingdings" panose="05000000000000000000" pitchFamily="2" charset="2"/>
              </a:rPr>
              <a:t>with</a:t>
            </a:r>
            <a:r>
              <a:rPr lang="de-CH" sz="1800" dirty="0">
                <a:sym typeface="Wingdings" panose="05000000000000000000" pitchFamily="2" charset="2"/>
              </a:rPr>
              <a:t> </a:t>
            </a:r>
            <a:r>
              <a:rPr lang="de-CH" sz="1800" dirty="0" err="1">
                <a:sym typeface="Wingdings" panose="05000000000000000000" pitchFamily="2" charset="2"/>
              </a:rPr>
              <a:t>parameters</a:t>
            </a:r>
            <a:endParaRPr lang="de-CH" sz="1800" dirty="0">
              <a:sym typeface="Wingdings" panose="05000000000000000000" pitchFamily="2" charset="2"/>
            </a:endParaRP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de-CH" sz="1800" dirty="0" err="1">
                <a:sym typeface="Wingdings" panose="05000000000000000000" pitchFamily="2" charset="2"/>
              </a:rPr>
              <a:t>Get</a:t>
            </a:r>
            <a:r>
              <a:rPr lang="de-CH" sz="1800" dirty="0">
                <a:sym typeface="Wingdings" panose="05000000000000000000" pitchFamily="2" charset="2"/>
              </a:rPr>
              <a:t> a </a:t>
            </a:r>
            <a:r>
              <a:rPr lang="de-CH" sz="1800" dirty="0" err="1">
                <a:sym typeface="Wingdings" panose="05000000000000000000" pitchFamily="2" charset="2"/>
              </a:rPr>
              <a:t>usable</a:t>
            </a:r>
            <a:r>
              <a:rPr lang="de-CH" sz="1800" dirty="0">
                <a:sym typeface="Wingdings" panose="05000000000000000000" pitchFamily="2" charset="2"/>
              </a:rPr>
              <a:t> </a:t>
            </a:r>
            <a:r>
              <a:rPr lang="de-CH" sz="1800" dirty="0" err="1">
                <a:sym typeface="Wingdings" panose="05000000000000000000" pitchFamily="2" charset="2"/>
              </a:rPr>
              <a:t>result</a:t>
            </a:r>
            <a:endParaRPr lang="de-CH" sz="1800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91CFF9B5-B186-EE19-A4AE-DFF7612117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4590" y="2434687"/>
            <a:ext cx="3962400" cy="85725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A624F6D9-941E-025C-12EA-2872129929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7673" y="2716876"/>
            <a:ext cx="1921951" cy="292869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613654A0-92C4-0252-85AC-BA84D98A41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0637" y="2515647"/>
            <a:ext cx="3028950" cy="69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430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2" dur="2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56844C-1E63-53A2-BF2F-108C7C13C7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rgbClr val="212121"/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Process to getting acceptable results </a:t>
            </a:r>
            <a:br>
              <a:rPr lang="de-CH" sz="2800" dirty="0">
                <a:sym typeface="Wingdings" panose="05000000000000000000" pitchFamily="2" charset="2"/>
              </a:rPr>
            </a:br>
            <a:r>
              <a:rPr lang="de-CH" sz="2800" dirty="0">
                <a:solidFill>
                  <a:srgbClr val="212121"/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6. </a:t>
            </a:r>
            <a:r>
              <a:rPr lang="de-CH" sz="2800" dirty="0" err="1">
                <a:solidFill>
                  <a:srgbClr val="212121"/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Get</a:t>
            </a:r>
            <a:r>
              <a:rPr lang="de-CH" sz="2800" dirty="0">
                <a:solidFill>
                  <a:srgbClr val="212121"/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 a </a:t>
            </a:r>
            <a:r>
              <a:rPr lang="de-CH" sz="2800" dirty="0" err="1">
                <a:solidFill>
                  <a:srgbClr val="212121"/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usable</a:t>
            </a:r>
            <a:r>
              <a:rPr lang="de-CH" sz="2800" dirty="0">
                <a:solidFill>
                  <a:srgbClr val="212121"/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 </a:t>
            </a:r>
            <a:r>
              <a:rPr lang="de-CH" sz="2800" dirty="0" err="1">
                <a:solidFill>
                  <a:srgbClr val="212121"/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result</a:t>
            </a:r>
            <a:br>
              <a:rPr lang="de-CH" sz="2800" dirty="0">
                <a:solidFill>
                  <a:srgbClr val="212121"/>
                </a:solidFill>
                <a:latin typeface="Roboto" panose="02000000000000000000" pitchFamily="2" charset="0"/>
                <a:sym typeface="Wingdings" panose="05000000000000000000" pitchFamily="2" charset="2"/>
              </a:rPr>
            </a:br>
            <a:endParaRPr lang="de-CH" sz="2800" dirty="0"/>
          </a:p>
        </p:txBody>
      </p:sp>
      <p:pic>
        <p:nvPicPr>
          <p:cNvPr id="4" name="Inhaltsplatzhalter 3" descr="Ein Bild, das Reihe, Diagramm, Screenshot enthält.&#10;&#10;Automatisch generierte Beschreibung">
            <a:extLst>
              <a:ext uri="{FF2B5EF4-FFF2-40B4-BE49-F238E27FC236}">
                <a16:creationId xmlns:a16="http://schemas.microsoft.com/office/drawing/2014/main" id="{4D5A4AF3-B62A-786D-774C-A674B6A601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9084" y="1825625"/>
            <a:ext cx="8913832" cy="4351338"/>
          </a:xfrm>
        </p:spPr>
      </p:pic>
      <p:pic>
        <p:nvPicPr>
          <p:cNvPr id="14" name="Grafik 13" descr="Ein Bild, das Reihe, Diagramm, Screenshot enthält.&#10;&#10;Automatisch generierte Beschreibung">
            <a:extLst>
              <a:ext uri="{FF2B5EF4-FFF2-40B4-BE49-F238E27FC236}">
                <a16:creationId xmlns:a16="http://schemas.microsoft.com/office/drawing/2014/main" id="{3258760D-83B6-40B1-7EDE-0FAC2DDAA9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912" y="1498661"/>
            <a:ext cx="11418175" cy="5573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2402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F18517-D9B1-DB48-719D-746B939D3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 err="1"/>
              <a:t>Introduction</a:t>
            </a:r>
            <a:r>
              <a:rPr lang="de-CH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A9556-9FBE-2640-1304-E55BAF593D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/>
              <a:t>Hot Summer 2023</a:t>
            </a:r>
          </a:p>
          <a:p>
            <a:r>
              <a:rPr lang="de-CH" dirty="0"/>
              <a:t>Popular </a:t>
            </a:r>
            <a:r>
              <a:rPr lang="de-CH" dirty="0" err="1"/>
              <a:t>way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cool down: </a:t>
            </a:r>
            <a:r>
              <a:rPr lang="de-CH" dirty="0" err="1"/>
              <a:t>Marzili</a:t>
            </a:r>
            <a:r>
              <a:rPr lang="de-CH" dirty="0"/>
              <a:t> &amp; Aare </a:t>
            </a:r>
            <a:r>
              <a:rPr lang="de-CH" dirty="0" err="1"/>
              <a:t>swim</a:t>
            </a:r>
            <a:endParaRPr lang="de-CH" dirty="0"/>
          </a:p>
          <a:p>
            <a:r>
              <a:rPr lang="de-CH" dirty="0" err="1"/>
              <a:t>Stay</a:t>
            </a:r>
            <a:r>
              <a:rPr lang="de-CH" dirty="0"/>
              <a:t> cool after </a:t>
            </a:r>
            <a:r>
              <a:rPr lang="de-CH" dirty="0" err="1"/>
              <a:t>leaving</a:t>
            </a:r>
            <a:r>
              <a:rPr lang="de-CH" dirty="0"/>
              <a:t>: E-Bike </a:t>
            </a:r>
            <a:r>
              <a:rPr lang="de-CH" dirty="0" err="1"/>
              <a:t>up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hill</a:t>
            </a:r>
            <a:endParaRPr lang="de-CH" dirty="0"/>
          </a:p>
          <a:p>
            <a:r>
              <a:rPr lang="de-CH" dirty="0"/>
              <a:t>By </a:t>
            </a:r>
            <a:r>
              <a:rPr lang="de-CH" dirty="0" err="1"/>
              <a:t>what</a:t>
            </a:r>
            <a:r>
              <a:rPr lang="de-CH" dirty="0"/>
              <a:t> time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leave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have</a:t>
            </a:r>
            <a:r>
              <a:rPr lang="de-CH" dirty="0"/>
              <a:t> a </a:t>
            </a:r>
            <a:r>
              <a:rPr lang="de-CH" dirty="0" err="1"/>
              <a:t>chance</a:t>
            </a:r>
            <a:r>
              <a:rPr lang="de-CH" dirty="0"/>
              <a:t> </a:t>
            </a:r>
            <a:r>
              <a:rPr lang="de-CH" dirty="0" err="1"/>
              <a:t>for</a:t>
            </a:r>
            <a:r>
              <a:rPr lang="de-CH" dirty="0"/>
              <a:t> an E-Bike?</a:t>
            </a:r>
          </a:p>
          <a:p>
            <a:r>
              <a:rPr lang="de-CH" dirty="0"/>
              <a:t>Project Focus - M3 Project: </a:t>
            </a:r>
            <a:r>
              <a:rPr lang="de-CH" dirty="0" err="1"/>
              <a:t>Predicting</a:t>
            </a:r>
            <a:r>
              <a:rPr lang="de-CH" dirty="0"/>
              <a:t> E-Bike </a:t>
            </a:r>
            <a:r>
              <a:rPr lang="de-CH" dirty="0" err="1"/>
              <a:t>availability</a:t>
            </a:r>
            <a:r>
              <a:rPr lang="de-CH" dirty="0"/>
              <a:t> </a:t>
            </a:r>
            <a:r>
              <a:rPr lang="de-CH" dirty="0" err="1"/>
              <a:t>by</a:t>
            </a:r>
            <a:r>
              <a:rPr lang="de-CH" dirty="0"/>
              <a:t> </a:t>
            </a:r>
            <a:r>
              <a:rPr lang="de-CH" dirty="0" err="1"/>
              <a:t>only</a:t>
            </a:r>
            <a:r>
              <a:rPr lang="de-CH" dirty="0"/>
              <a:t> </a:t>
            </a:r>
            <a:r>
              <a:rPr lang="de-CH" dirty="0" err="1"/>
              <a:t>focusing</a:t>
            </a:r>
            <a:r>
              <a:rPr lang="de-CH" dirty="0"/>
              <a:t> on time variable</a:t>
            </a:r>
          </a:p>
        </p:txBody>
      </p:sp>
    </p:spTree>
    <p:extLst>
      <p:ext uri="{BB962C8B-B14F-4D97-AF65-F5344CB8AC3E}">
        <p14:creationId xmlns:p14="http://schemas.microsoft.com/office/powerpoint/2010/main" val="20085925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83B9F1A-9C3C-3639-7923-F27A772DA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A8EC542-25BD-4F70-B3BD-BA23BF8B96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4484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D7E7E-BCD9-BB6C-AE5F-51479E4B6F0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err="1"/>
              <a:t>Thank</a:t>
            </a:r>
            <a:r>
              <a:rPr lang="de-CH" dirty="0"/>
              <a:t> </a:t>
            </a:r>
            <a:r>
              <a:rPr lang="de-CH" dirty="0" err="1"/>
              <a:t>you</a:t>
            </a:r>
            <a:r>
              <a:rPr lang="de-CH" dirty="0"/>
              <a:t> </a:t>
            </a:r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your</a:t>
            </a:r>
            <a:r>
              <a:rPr lang="de-CH" dirty="0"/>
              <a:t> </a:t>
            </a:r>
            <a:r>
              <a:rPr lang="de-CH" dirty="0" err="1"/>
              <a:t>attention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9139713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2EF77-0600-7BB0-691B-307B9CCB2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Backup</a:t>
            </a:r>
          </a:p>
        </p:txBody>
      </p:sp>
    </p:spTree>
    <p:extLst>
      <p:ext uri="{BB962C8B-B14F-4D97-AF65-F5344CB8AC3E}">
        <p14:creationId xmlns:p14="http://schemas.microsoft.com/office/powerpoint/2010/main" val="21897815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376BF5-EDE1-2AEA-20E5-6EA61922C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Kontext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F646762-F66F-C4D8-7455-EB56C17EA6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/>
              <a:t>Verfügbarkeiten der </a:t>
            </a:r>
            <a:r>
              <a:rPr lang="de-CH" dirty="0" err="1"/>
              <a:t>Publibikes</a:t>
            </a:r>
            <a:r>
              <a:rPr lang="de-CH" dirty="0"/>
              <a:t>: </a:t>
            </a:r>
          </a:p>
          <a:p>
            <a:pPr lvl="1"/>
            <a:r>
              <a:rPr lang="de-CH" dirty="0"/>
              <a:t>Aktuelle Situation: </a:t>
            </a:r>
            <a:r>
              <a:rPr lang="de-CH" dirty="0">
                <a:hlinkClick r:id="rId2"/>
              </a:rPr>
              <a:t>https://flycomp.streamlit.app/PubliBikes</a:t>
            </a:r>
            <a:endParaRPr lang="de-CH" dirty="0"/>
          </a:p>
          <a:p>
            <a:pPr lvl="1"/>
            <a:endParaRPr lang="de-CH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C5BB020-710F-4C7B-BD2F-C7944CBD10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8898" y="2867555"/>
            <a:ext cx="3679191" cy="3116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0756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C59D33-05A0-7D35-9703-0A66733070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E4A3708-CCD4-6CE0-B191-9222D55A2A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EF2D0C2-CCBA-7AC2-9978-082AC329E6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22917"/>
            <a:ext cx="12192000" cy="5412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4514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E175067-3697-5F0F-6A94-EDAAE76B4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EDA856D-D3B4-F6DC-CA5B-E0795F70D3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6255B81-D417-0DDB-970A-E000B7DD24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9920"/>
            <a:ext cx="12192000" cy="5778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7124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DB3E23E-23F9-7D26-7976-1F50DE504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9F1B356-3706-FB15-412E-DD41705641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A588C77-C93A-2646-2DE9-E6A1E4784A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0351"/>
            <a:ext cx="12192000" cy="6557298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C8DA9B7E-BC92-9159-8D65-986FD48D60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980" y="4617628"/>
            <a:ext cx="3834882" cy="2090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2234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8BED9FF-9B8F-0652-3578-86923F8F2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34193EE-AB7F-96C6-1CFD-03C1ED4F57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309A50D-E3B3-9640-9237-9AFA4CF5D8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0132"/>
            <a:ext cx="12192000" cy="6017735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14D01C82-1637-8149-6F0F-45983BEA74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6580" y="4448728"/>
            <a:ext cx="4475420" cy="2409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2252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0CF921-12DB-1512-01A6-7DFC7F626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4576D1-440D-81C2-DAF9-4D368A14FF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err="1"/>
              <a:t>Hourly</a:t>
            </a:r>
            <a:r>
              <a:rPr lang="de-CH" dirty="0"/>
              <a:t> </a:t>
            </a:r>
            <a:r>
              <a:rPr lang="de-CH" dirty="0" err="1"/>
              <a:t>PubliBike</a:t>
            </a:r>
            <a:r>
              <a:rPr lang="de-CH" dirty="0"/>
              <a:t> </a:t>
            </a:r>
            <a:r>
              <a:rPr lang="de-CH" dirty="0" err="1"/>
              <a:t>Availability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all </a:t>
            </a:r>
            <a:r>
              <a:rPr lang="de-CH" dirty="0" err="1"/>
              <a:t>Stations</a:t>
            </a:r>
            <a:r>
              <a:rPr lang="de-CH" dirty="0"/>
              <a:t> in Bern</a:t>
            </a:r>
          </a:p>
          <a:p>
            <a:r>
              <a:rPr lang="de-CH" dirty="0" err="1"/>
              <a:t>Prepare</a:t>
            </a:r>
            <a:r>
              <a:rPr lang="de-CH" dirty="0"/>
              <a:t> </a:t>
            </a:r>
            <a:r>
              <a:rPr lang="de-CH" dirty="0" err="1"/>
              <a:t>data</a:t>
            </a:r>
            <a:r>
              <a:rPr lang="de-CH" dirty="0"/>
              <a:t> </a:t>
            </a:r>
            <a:r>
              <a:rPr lang="de-CH" i="1" dirty="0"/>
              <a:t>(</a:t>
            </a:r>
            <a:r>
              <a:rPr lang="de-CH" i="1" dirty="0" err="1"/>
              <a:t>creation</a:t>
            </a:r>
            <a:r>
              <a:rPr lang="de-CH" i="1" dirty="0"/>
              <a:t> </a:t>
            </a:r>
            <a:r>
              <a:rPr lang="de-CH" i="1" dirty="0" err="1"/>
              <a:t>of</a:t>
            </a:r>
            <a:r>
              <a:rPr lang="de-CH" i="1" dirty="0"/>
              <a:t> </a:t>
            </a:r>
            <a:r>
              <a:rPr lang="de-CH" i="1" dirty="0" err="1"/>
              <a:t>weekday</a:t>
            </a:r>
            <a:r>
              <a:rPr lang="de-CH" i="1" dirty="0"/>
              <a:t>, </a:t>
            </a:r>
            <a:r>
              <a:rPr lang="de-CH" i="1" dirty="0" err="1"/>
              <a:t>hour</a:t>
            </a:r>
            <a:r>
              <a:rPr lang="de-CH" i="1" dirty="0"/>
              <a:t> </a:t>
            </a:r>
            <a:r>
              <a:rPr lang="de-CH" i="1" dirty="0" err="1"/>
              <a:t>of</a:t>
            </a:r>
            <a:r>
              <a:rPr lang="de-CH" i="1" dirty="0"/>
              <a:t> </a:t>
            </a:r>
            <a:r>
              <a:rPr lang="de-CH" i="1" dirty="0" err="1"/>
              <a:t>day</a:t>
            </a:r>
            <a:r>
              <a:rPr lang="de-CH" i="1" dirty="0"/>
              <a:t> and </a:t>
            </a:r>
            <a:r>
              <a:rPr lang="de-CH" i="1" dirty="0" err="1"/>
              <a:t>continuous</a:t>
            </a:r>
            <a:r>
              <a:rPr lang="de-CH" i="1" dirty="0"/>
              <a:t> time)</a:t>
            </a:r>
          </a:p>
          <a:p>
            <a:r>
              <a:rPr lang="de-CH" dirty="0"/>
              <a:t>Filter </a:t>
            </a:r>
            <a:r>
              <a:rPr lang="de-CH" dirty="0" err="1"/>
              <a:t>data</a:t>
            </a:r>
            <a:r>
              <a:rPr lang="de-CH" dirty="0"/>
              <a:t> </a:t>
            </a:r>
            <a:r>
              <a:rPr lang="de-CH" i="1" dirty="0"/>
              <a:t>(</a:t>
            </a:r>
            <a:r>
              <a:rPr lang="de-CH" i="1" dirty="0" err="1"/>
              <a:t>summer</a:t>
            </a:r>
            <a:r>
              <a:rPr lang="de-CH" i="1" dirty="0"/>
              <a:t> </a:t>
            </a:r>
            <a:r>
              <a:rPr lang="de-CH" i="1" dirty="0" err="1"/>
              <a:t>season</a:t>
            </a:r>
            <a:r>
              <a:rPr lang="de-CH" i="1" dirty="0"/>
              <a:t>, </a:t>
            </a:r>
            <a:r>
              <a:rPr lang="de-CH" i="1" dirty="0" err="1"/>
              <a:t>station</a:t>
            </a:r>
            <a:r>
              <a:rPr lang="de-CH" i="1" dirty="0"/>
              <a:t>)</a:t>
            </a:r>
          </a:p>
          <a:p>
            <a:r>
              <a:rPr lang="de-CH" dirty="0"/>
              <a:t>Create </a:t>
            </a:r>
            <a:r>
              <a:rPr lang="de-CH" dirty="0" err="1"/>
              <a:t>groups</a:t>
            </a:r>
            <a:r>
              <a:rPr lang="de-CH" dirty="0"/>
              <a:t> </a:t>
            </a:r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availability</a:t>
            </a:r>
            <a:endParaRPr lang="de-CH" i="1" dirty="0"/>
          </a:p>
        </p:txBody>
      </p:sp>
    </p:spTree>
    <p:extLst>
      <p:ext uri="{BB962C8B-B14F-4D97-AF65-F5344CB8AC3E}">
        <p14:creationId xmlns:p14="http://schemas.microsoft.com/office/powerpoint/2010/main" val="41699269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F9D84-6B10-1CEB-FDB7-A8E906C93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56C154-0C6F-64AD-7BFB-BA8C48820E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/>
              <a:t>Linear Regression</a:t>
            </a:r>
          </a:p>
          <a:p>
            <a:r>
              <a:rPr lang="de-CH" dirty="0" err="1"/>
              <a:t>Logistic</a:t>
            </a:r>
            <a:r>
              <a:rPr lang="de-CH" dirty="0"/>
              <a:t> Regression</a:t>
            </a:r>
          </a:p>
          <a:p>
            <a:r>
              <a:rPr lang="de-CH" dirty="0" err="1"/>
              <a:t>Decision</a:t>
            </a:r>
            <a:r>
              <a:rPr lang="de-CH" dirty="0"/>
              <a:t> </a:t>
            </a:r>
            <a:r>
              <a:rPr lang="de-CH" dirty="0" err="1"/>
              <a:t>Tree</a:t>
            </a:r>
            <a:endParaRPr lang="de-CH" dirty="0"/>
          </a:p>
          <a:p>
            <a:r>
              <a:rPr lang="de-CH" dirty="0" err="1"/>
              <a:t>Neural</a:t>
            </a:r>
            <a:r>
              <a:rPr lang="de-CH" dirty="0"/>
              <a:t> Network</a:t>
            </a:r>
          </a:p>
        </p:txBody>
      </p:sp>
    </p:spTree>
    <p:extLst>
      <p:ext uri="{BB962C8B-B14F-4D97-AF65-F5344CB8AC3E}">
        <p14:creationId xmlns:p14="http://schemas.microsoft.com/office/powerpoint/2010/main" val="11488038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Ein Bild, das Text, Screenshot, Schrift, Reihe enthält.&#10;&#10;Automatisch generierte Beschreibung">
            <a:extLst>
              <a:ext uri="{FF2B5EF4-FFF2-40B4-BE49-F238E27FC236}">
                <a16:creationId xmlns:a16="http://schemas.microsoft.com/office/drawing/2014/main" id="{46679608-C1C6-4C9D-DBD3-3A73A258F4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186" y="1595076"/>
            <a:ext cx="10391614" cy="5262924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6E1BC5A8-435C-875D-1401-A57ACA4804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Instead of using a sledgehammer to crack the nut</a:t>
            </a:r>
            <a:br>
              <a:rPr lang="en-US" sz="4000" dirty="0"/>
            </a:br>
            <a:r>
              <a:rPr lang="en-US" sz="3200" dirty="0"/>
              <a:t>…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41335301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1BC5A8-435C-875D-1401-A57ACA4804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Instead of using a sledgehammer to crack the nut</a:t>
            </a:r>
            <a:br>
              <a:rPr lang="en-US" sz="4000" dirty="0"/>
            </a:br>
            <a:r>
              <a:rPr lang="en-US" sz="3600" dirty="0"/>
              <a:t>…look at the mean for each hour of a day of the week</a:t>
            </a:r>
            <a:endParaRPr lang="en-US" sz="4000" dirty="0"/>
          </a:p>
        </p:txBody>
      </p:sp>
      <p:pic>
        <p:nvPicPr>
          <p:cNvPr id="3" name="Grafik 2" descr="Ein Bild, das Text, Screenshot, Schrift, Zahl enthält.&#10;&#10;Automatisch generierte Beschreibung">
            <a:extLst>
              <a:ext uri="{FF2B5EF4-FFF2-40B4-BE49-F238E27FC236}">
                <a16:creationId xmlns:a16="http://schemas.microsoft.com/office/drawing/2014/main" id="{C0CAE2C2-34BF-B13B-0E5A-2E109DAD36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592989"/>
            <a:ext cx="10011905" cy="5070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1640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DB7E8-288C-EE48-C0A0-F25130D46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Linear </a:t>
            </a:r>
            <a:r>
              <a:rPr lang="de-CH" dirty="0" err="1"/>
              <a:t>regression</a:t>
            </a:r>
            <a:endParaRPr lang="de-CH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3C8B26-0F55-3314-2FAD-74335088EF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525512" y="3294570"/>
            <a:ext cx="5181600" cy="535115"/>
          </a:xfrm>
        </p:spPr>
        <p:txBody>
          <a:bodyPr/>
          <a:lstStyle/>
          <a:p>
            <a:r>
              <a:rPr lang="de-CH" dirty="0"/>
              <a:t>Mean </a:t>
            </a:r>
            <a:r>
              <a:rPr lang="de-CH" dirty="0" err="1"/>
              <a:t>Squared</a:t>
            </a:r>
            <a:r>
              <a:rPr lang="de-CH" dirty="0"/>
              <a:t> Error: 0.489</a:t>
            </a:r>
          </a:p>
        </p:txBody>
      </p:sp>
      <p:pic>
        <p:nvPicPr>
          <p:cNvPr id="12" name="Content Placeholder 11" descr="A graph with numbers and a red line&#10;&#10;Description automatically generated">
            <a:extLst>
              <a:ext uri="{FF2B5EF4-FFF2-40B4-BE49-F238E27FC236}">
                <a16:creationId xmlns:a16="http://schemas.microsoft.com/office/drawing/2014/main" id="{63BC9F98-F928-FB43-FBB4-4A6AFA49A37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338606"/>
            <a:ext cx="6724454" cy="5043340"/>
          </a:xfrm>
        </p:spPr>
      </p:pic>
    </p:spTree>
    <p:extLst>
      <p:ext uri="{BB962C8B-B14F-4D97-AF65-F5344CB8AC3E}">
        <p14:creationId xmlns:p14="http://schemas.microsoft.com/office/powerpoint/2010/main" val="25819184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9F4A8-D450-8909-F719-9FB7C4663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Logistic</a:t>
            </a:r>
            <a:r>
              <a:rPr lang="de-CH" dirty="0"/>
              <a:t> </a:t>
            </a:r>
            <a:r>
              <a:rPr lang="de-CH" dirty="0" err="1"/>
              <a:t>regression</a:t>
            </a:r>
            <a:endParaRPr lang="de-CH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B5511C7-F3C8-6930-5B3D-0244781B67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000814" y="1842536"/>
            <a:ext cx="5181600" cy="4351338"/>
          </a:xfrm>
        </p:spPr>
        <p:txBody>
          <a:bodyPr>
            <a:normAutofit lnSpcReduction="10000"/>
          </a:bodyPr>
          <a:lstStyle/>
          <a:p>
            <a:r>
              <a:rPr lang="de-CH" dirty="0"/>
              <a:t>MSE = 0.744</a:t>
            </a:r>
          </a:p>
          <a:p>
            <a:r>
              <a:rPr lang="de-CH" dirty="0" err="1"/>
              <a:t>Accuracy</a:t>
            </a:r>
            <a:r>
              <a:rPr lang="de-CH" dirty="0"/>
              <a:t>: 0.612</a:t>
            </a:r>
          </a:p>
          <a:p>
            <a:r>
              <a:rPr lang="de-CH" dirty="0"/>
              <a:t>Precision: 0.374</a:t>
            </a:r>
          </a:p>
          <a:p>
            <a:r>
              <a:rPr lang="de-CH" dirty="0"/>
              <a:t>Recall: 0.612</a:t>
            </a:r>
          </a:p>
          <a:p>
            <a:r>
              <a:rPr lang="de-CH" dirty="0"/>
              <a:t>F1-Score: 0.465</a:t>
            </a:r>
          </a:p>
          <a:p>
            <a:r>
              <a:rPr lang="fr-FR" dirty="0"/>
              <a:t>Confusion Matrix:</a:t>
            </a:r>
          </a:p>
          <a:p>
            <a:pPr marL="0" indent="0">
              <a:buNone/>
            </a:pPr>
            <a:r>
              <a:rPr lang="fr-FR" dirty="0"/>
              <a:t>[[361   0   0]</a:t>
            </a:r>
          </a:p>
          <a:p>
            <a:pPr marL="0" indent="0">
              <a:buNone/>
            </a:pPr>
            <a:r>
              <a:rPr lang="fr-FR" dirty="0"/>
              <a:t> [159   0   0]</a:t>
            </a:r>
          </a:p>
          <a:p>
            <a:pPr marL="0" indent="0">
              <a:buNone/>
            </a:pPr>
            <a:r>
              <a:rPr lang="fr-FR" dirty="0"/>
              <a:t> [  70   0   0]]</a:t>
            </a:r>
            <a:endParaRPr lang="de-CH" dirty="0"/>
          </a:p>
        </p:txBody>
      </p:sp>
      <p:pic>
        <p:nvPicPr>
          <p:cNvPr id="16" name="Content Placeholder 15" descr="A graph with numbers and a red line&#10;&#10;Description automatically generated">
            <a:extLst>
              <a:ext uri="{FF2B5EF4-FFF2-40B4-BE49-F238E27FC236}">
                <a16:creationId xmlns:a16="http://schemas.microsoft.com/office/drawing/2014/main" id="{A71B4945-5BDC-6670-266D-95E54E493B6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511559"/>
            <a:ext cx="6684391" cy="5013293"/>
          </a:xfrm>
        </p:spPr>
      </p:pic>
    </p:spTree>
    <p:extLst>
      <p:ext uri="{BB962C8B-B14F-4D97-AF65-F5344CB8AC3E}">
        <p14:creationId xmlns:p14="http://schemas.microsoft.com/office/powerpoint/2010/main" val="30917220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070C88-AAA4-9742-4E29-72FC3635CD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839" y="6046839"/>
            <a:ext cx="10515600" cy="811161"/>
          </a:xfrm>
        </p:spPr>
        <p:txBody>
          <a:bodyPr>
            <a:normAutofit/>
          </a:bodyPr>
          <a:lstStyle/>
          <a:p>
            <a:r>
              <a:rPr lang="de-CH" sz="1400" dirty="0"/>
              <a:t>E-Bike Training Score: 0.626, MSE = 0.744, </a:t>
            </a:r>
            <a:r>
              <a:rPr lang="de-CH" sz="1400" dirty="0" err="1"/>
              <a:t>Accuracy</a:t>
            </a:r>
            <a:r>
              <a:rPr lang="de-CH" sz="1400" dirty="0"/>
              <a:t>: 0.612, Precision: 0.374, Recall: 0.612, F1-Score: 0.465, </a:t>
            </a:r>
            <a:r>
              <a:rPr lang="fr-FR" sz="1400" dirty="0"/>
              <a:t>Confusion Matrix: 	[[361   0   0]</a:t>
            </a:r>
            <a:br>
              <a:rPr lang="fr-FR" sz="1400" dirty="0"/>
            </a:br>
            <a:r>
              <a:rPr lang="fr-FR" sz="1400" dirty="0"/>
              <a:t>										 [159   0   0]</a:t>
            </a:r>
            <a:br>
              <a:rPr lang="fr-FR" sz="1400" dirty="0"/>
            </a:br>
            <a:r>
              <a:rPr lang="fr-FR" sz="1400" dirty="0"/>
              <a:t>										 [  70   0   0]]</a:t>
            </a:r>
            <a:endParaRPr lang="de-CH" sz="2400" dirty="0"/>
          </a:p>
        </p:txBody>
      </p:sp>
      <p:pic>
        <p:nvPicPr>
          <p:cNvPr id="11" name="Content Placeholder 10" descr="A diagram of a bar graph&#10;&#10;Description automatically generated with medium confidence">
            <a:extLst>
              <a:ext uri="{FF2B5EF4-FFF2-40B4-BE49-F238E27FC236}">
                <a16:creationId xmlns:a16="http://schemas.microsoft.com/office/drawing/2014/main" id="{DB48604F-BCC9-A26A-A3D2-39CD1345479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096000"/>
          </a:xfrm>
        </p:spPr>
      </p:pic>
    </p:spTree>
    <p:extLst>
      <p:ext uri="{BB962C8B-B14F-4D97-AF65-F5344CB8AC3E}">
        <p14:creationId xmlns:p14="http://schemas.microsoft.com/office/powerpoint/2010/main" val="37527073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920</Words>
  <Application>Microsoft Office PowerPoint</Application>
  <PresentationFormat>Breitbild</PresentationFormat>
  <Paragraphs>107</Paragraphs>
  <Slides>27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27</vt:i4>
      </vt:variant>
    </vt:vector>
  </HeadingPairs>
  <TitlesOfParts>
    <vt:vector size="33" baseType="lpstr">
      <vt:lpstr>Arial</vt:lpstr>
      <vt:lpstr>Calibri</vt:lpstr>
      <vt:lpstr>Calibri Light</vt:lpstr>
      <vt:lpstr>JetBrains Mono</vt:lpstr>
      <vt:lpstr>Roboto</vt:lpstr>
      <vt:lpstr>Office</vt:lpstr>
      <vt:lpstr>Predicting PubliBike Availability</vt:lpstr>
      <vt:lpstr>Introduction </vt:lpstr>
      <vt:lpstr>Data</vt:lpstr>
      <vt:lpstr>Models</vt:lpstr>
      <vt:lpstr>Instead of using a sledgehammer to crack the nut …</vt:lpstr>
      <vt:lpstr>Instead of using a sledgehammer to crack the nut …look at the mean for each hour of a day of the week</vt:lpstr>
      <vt:lpstr>Linear regression</vt:lpstr>
      <vt:lpstr>Logistic regression</vt:lpstr>
      <vt:lpstr>E-Bike Training Score: 0.626, MSE = 0.744, Accuracy: 0.612, Precision: 0.374, Recall: 0.612, F1-Score: 0.465, Confusion Matrix:  [[361   0   0]            [159   0   0]            [  70   0   0]]</vt:lpstr>
      <vt:lpstr>PowerPoint-Präsentation</vt:lpstr>
      <vt:lpstr>PowerPoint-Präsentation</vt:lpstr>
      <vt:lpstr>PowerPoint-Präsentation</vt:lpstr>
      <vt:lpstr>Neural Network Data</vt:lpstr>
      <vt:lpstr>Neural Network Process to getting acceptable results </vt:lpstr>
      <vt:lpstr>2. Optimizing Input Data</vt:lpstr>
      <vt:lpstr>Neural Network Process to getting acceptable results </vt:lpstr>
      <vt:lpstr>Process to getting acceptable results  5.Playing a lot with parameters </vt:lpstr>
      <vt:lpstr>Neural Network Process to getting acceptable results </vt:lpstr>
      <vt:lpstr>Process to getting acceptable results  6. Get a usable result </vt:lpstr>
      <vt:lpstr>Conclusion</vt:lpstr>
      <vt:lpstr>Thank you for your attention</vt:lpstr>
      <vt:lpstr>Backup</vt:lpstr>
      <vt:lpstr>Kontext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Predicting PubliBike Availability</dc:title>
  <dc:creator>Sommerfeld Marco (IT-PTR-EXT - Extern)</dc:creator>
  <cp:lastModifiedBy>Sommerfeld Marco (IT-PTR-EXT - Extern)</cp:lastModifiedBy>
  <cp:revision>16</cp:revision>
  <dcterms:created xsi:type="dcterms:W3CDTF">2023-11-20T20:47:39Z</dcterms:created>
  <dcterms:modified xsi:type="dcterms:W3CDTF">2023-11-30T08:10:29Z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mpVertraulichkeit">
    <vt:lpwstr/>
  </property>
  <property fmtid="{D5CDD505-2E9C-101B-9397-08002B2CF9AE}" pid="3" name="TmpStatus">
    <vt:lpwstr/>
  </property>
</Properties>
</file>